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94" r:id="rId2"/>
    <p:sldId id="296" r:id="rId3"/>
    <p:sldId id="340" r:id="rId4"/>
    <p:sldId id="329" r:id="rId5"/>
    <p:sldId id="330" r:id="rId6"/>
    <p:sldId id="332" r:id="rId7"/>
    <p:sldId id="333" r:id="rId8"/>
    <p:sldId id="331" r:id="rId9"/>
    <p:sldId id="342" r:id="rId10"/>
    <p:sldId id="343" r:id="rId11"/>
    <p:sldId id="344" r:id="rId12"/>
    <p:sldId id="345" r:id="rId13"/>
    <p:sldId id="346" r:id="rId14"/>
    <p:sldId id="316" r:id="rId15"/>
    <p:sldId id="347" r:id="rId16"/>
    <p:sldId id="348" r:id="rId17"/>
    <p:sldId id="319" r:id="rId18"/>
    <p:sldId id="320" r:id="rId19"/>
    <p:sldId id="334" r:id="rId20"/>
    <p:sldId id="336" r:id="rId21"/>
    <p:sldId id="335" r:id="rId22"/>
    <p:sldId id="338" r:id="rId23"/>
    <p:sldId id="337" r:id="rId24"/>
    <p:sldId id="318" r:id="rId25"/>
    <p:sldId id="323" r:id="rId26"/>
    <p:sldId id="324" r:id="rId27"/>
    <p:sldId id="325" r:id="rId28"/>
    <p:sldId id="326" r:id="rId29"/>
    <p:sldId id="312" r:id="rId30"/>
  </p:sldIdLst>
  <p:sldSz cx="12192000" cy="6858000"/>
  <p:notesSz cx="6765925" cy="98758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CE75"/>
    <a:srgbClr val="DB91A6"/>
    <a:srgbClr val="446684"/>
    <a:srgbClr val="FFFBEF"/>
    <a:srgbClr val="FF5367"/>
    <a:srgbClr val="FFF5D9"/>
    <a:srgbClr val="333F50"/>
    <a:srgbClr val="F7E2D5"/>
    <a:srgbClr val="FAED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3" autoAdjust="0"/>
    <p:restoredTop sz="96362" autoAdjust="0"/>
  </p:normalViewPr>
  <p:slideViewPr>
    <p:cSldViewPr snapToGrid="0">
      <p:cViewPr varScale="1">
        <p:scale>
          <a:sx n="70" d="100"/>
          <a:sy n="70" d="100"/>
        </p:scale>
        <p:origin x="804" y="4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3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53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53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87E-4956-AF33-AD064A9E246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1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87E-4956-AF33-AD064A9E246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87E-4956-AF33-AD064A9E246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tint val="7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7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7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87E-4956-AF33-AD064A9E246D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1">
                      <a:tint val="54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54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54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87E-4956-AF33-AD064A9E246D}"/>
              </c:ext>
            </c:extLst>
          </c:dPt>
          <c:dLbls>
            <c:delete val="1"/>
          </c:dLbls>
          <c:cat>
            <c:strRef>
              <c:f>Sheet1!$A$2:$A$6</c:f>
              <c:strCache>
                <c:ptCount val="5"/>
                <c:pt idx="0">
                  <c:v>차량 출발</c:v>
                </c:pt>
                <c:pt idx="1">
                  <c:v>장애물 인식</c:v>
                </c:pt>
                <c:pt idx="2">
                  <c:v>선 인식</c:v>
                </c:pt>
                <c:pt idx="3">
                  <c:v>장애물 움직임</c:v>
                </c:pt>
                <c:pt idx="4">
                  <c:v>사용자 인터페이스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16.7</c:v>
                </c:pt>
                <c:pt idx="1">
                  <c:v>16.7</c:v>
                </c:pt>
                <c:pt idx="2">
                  <c:v>16.7</c:v>
                </c:pt>
                <c:pt idx="3">
                  <c:v>16.7</c:v>
                </c:pt>
                <c:pt idx="4">
                  <c:v>16.7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7E-4956-AF33-AD064A9E246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2"/>
              </a:solidFill>
              <a:latin typeface="+mn-lt"/>
              <a:ea typeface="나눔바른고딕" panose="020B0603020101020101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1901" cy="4955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32458" y="0"/>
            <a:ext cx="2931901" cy="4955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AA872-E3EE-4463-9307-CC0F8576D7D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593" y="4752747"/>
            <a:ext cx="5412740" cy="38886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80333"/>
            <a:ext cx="2931901" cy="4955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32458" y="9380333"/>
            <a:ext cx="2931901" cy="4955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98FF1-4838-4F79-AF8A-4CABFB643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89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98FF1-4838-4F79-AF8A-4CABFB6433C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61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98FF1-4838-4F79-AF8A-4CABFB6433C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613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98FF1-4838-4F79-AF8A-4CABFB6433C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732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98FF1-4838-4F79-AF8A-4CABFB6433C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901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98FF1-4838-4F79-AF8A-4CABFB6433C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020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rgbClr val="FFF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0" y="0"/>
            <a:ext cx="12192000" cy="6860777"/>
            <a:chOff x="0" y="0"/>
            <a:chExt cx="12192000" cy="6860777"/>
          </a:xfrm>
        </p:grpSpPr>
        <p:sp>
          <p:nvSpPr>
            <p:cNvPr id="8" name="직사각형 7"/>
            <p:cNvSpPr/>
            <p:nvPr/>
          </p:nvSpPr>
          <p:spPr>
            <a:xfrm>
              <a:off x="0" y="1476375"/>
              <a:ext cx="12192000" cy="3905250"/>
            </a:xfrm>
            <a:prstGeom prst="rect">
              <a:avLst/>
            </a:prstGeom>
            <a:solidFill>
              <a:srgbClr val="FAE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0" y="1255939"/>
              <a:ext cx="5600700" cy="0"/>
            </a:xfrm>
            <a:prstGeom prst="line">
              <a:avLst/>
            </a:prstGeom>
            <a:ln w="25400">
              <a:solidFill>
                <a:srgbClr val="FAED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958850" y="5555798"/>
              <a:ext cx="5600700" cy="0"/>
            </a:xfrm>
            <a:prstGeom prst="line">
              <a:avLst/>
            </a:prstGeom>
            <a:ln w="25400">
              <a:solidFill>
                <a:srgbClr val="FAED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6119" y="0"/>
              <a:ext cx="10452100" cy="6860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8912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850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041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>
          <p:nvSpPr>
            <p:cNvPr id="8" name="직사각형 7"/>
            <p:cNvSpPr/>
            <p:nvPr/>
          </p:nvSpPr>
          <p:spPr>
            <a:xfrm>
              <a:off x="0" y="-3"/>
              <a:ext cx="12192000" cy="6858003"/>
            </a:xfrm>
            <a:prstGeom prst="rect">
              <a:avLst/>
            </a:prstGeom>
            <a:solidFill>
              <a:srgbClr val="FFFB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flipV="1">
              <a:off x="0" y="-3"/>
              <a:ext cx="12192000" cy="2041167"/>
            </a:xfrm>
            <a:prstGeom prst="rect">
              <a:avLst/>
            </a:prstGeom>
            <a:solidFill>
              <a:srgbClr val="FAE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0" t="27260" r="42148"/>
            <a:stretch/>
          </p:blipFill>
          <p:spPr>
            <a:xfrm>
              <a:off x="3878" y="1079501"/>
              <a:ext cx="6034960" cy="5188844"/>
            </a:xfrm>
            <a:prstGeom prst="rect">
              <a:avLst/>
            </a:prstGeom>
          </p:spPr>
        </p:pic>
      </p:grpSp>
      <p:sp>
        <p:nvSpPr>
          <p:cNvPr id="12" name="부제목 3"/>
          <p:cNvSpPr txBox="1">
            <a:spLocks/>
          </p:cNvSpPr>
          <p:nvPr userDrawn="1"/>
        </p:nvSpPr>
        <p:spPr>
          <a:xfrm>
            <a:off x="6970703" y="1051838"/>
            <a:ext cx="28876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8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 algn="ctr"/>
            <a:r>
              <a:rPr lang="en-US" altLang="ko-KR" sz="5000" b="1" spc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5000" b="1" spc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4522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rgbClr val="FFF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051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797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333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940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843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223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157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E9CE7-A9FC-4DAA-9E79-197838C5B6BB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94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3.mp4"/><Relationship Id="rId7" Type="http://schemas.openxmlformats.org/officeDocument/2006/relationships/image" Target="../media/image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7.png"/><Relationship Id="rId4" Type="http://schemas.openxmlformats.org/officeDocument/2006/relationships/video" Target="../media/media3.mp4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gif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image" Target="../media/image41.png"/><Relationship Id="rId4" Type="http://schemas.openxmlformats.org/officeDocument/2006/relationships/image" Target="../media/image6.png"/><Relationship Id="rId9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1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64204" y="2713612"/>
            <a:ext cx="58416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자율주행 자동차</a:t>
            </a:r>
          </a:p>
        </p:txBody>
      </p:sp>
      <p:sp>
        <p:nvSpPr>
          <p:cNvPr id="15" name="부제목 2"/>
          <p:cNvSpPr txBox="1">
            <a:spLocks/>
          </p:cNvSpPr>
          <p:nvPr/>
        </p:nvSpPr>
        <p:spPr>
          <a:xfrm>
            <a:off x="698500" y="4250820"/>
            <a:ext cx="3305392" cy="448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분반 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778238" y="4702102"/>
            <a:ext cx="3149600" cy="0"/>
          </a:xfrm>
          <a:prstGeom prst="line">
            <a:avLst/>
          </a:prstGeom>
          <a:ln w="12700">
            <a:solidFill>
              <a:srgbClr val="6A77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C554FB6-E2EC-06BF-6A8C-D2A4CBDB3B2A}"/>
              </a:ext>
            </a:extLst>
          </p:cNvPr>
          <p:cNvSpPr txBox="1"/>
          <p:nvPr/>
        </p:nvSpPr>
        <p:spPr>
          <a:xfrm>
            <a:off x="778238" y="4798142"/>
            <a:ext cx="2103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3020101020101"/>
              </a:rPr>
              <a:t>20192162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3020101020101"/>
              </a:rPr>
              <a:t>이준영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ea typeface="나눔바른고딕" panose="020B0603020101020101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3020101020101"/>
              </a:rPr>
              <a:t>20193209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3020101020101"/>
              </a:rPr>
              <a:t>양시현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ea typeface="나눔바른고딕" panose="020B0603020101020101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3020101020101"/>
              </a:rPr>
              <a:t>20193286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3020101020101"/>
              </a:rPr>
              <a:t>최영찬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ea typeface="나눔바른고딕" panose="020B0603020101020101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3020101020101"/>
              </a:rPr>
              <a:t>20213031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3020101020101"/>
              </a:rPr>
              <a:t>조은지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ea typeface="나눔바른고딕" panose="020B0603020101020101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3020101020101"/>
              </a:rPr>
              <a:t>20213019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3020101020101"/>
              </a:rPr>
              <a:t>김예지</a:t>
            </a:r>
          </a:p>
        </p:txBody>
      </p:sp>
    </p:spTree>
    <p:extLst>
      <p:ext uri="{BB962C8B-B14F-4D97-AF65-F5344CB8AC3E}">
        <p14:creationId xmlns:p14="http://schemas.microsoft.com/office/powerpoint/2010/main" val="8045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8927"/>
          <a:stretch/>
        </p:blipFill>
        <p:spPr>
          <a:xfrm>
            <a:off x="-4764" y="148324"/>
            <a:ext cx="2090739" cy="298730"/>
          </a:xfrm>
          <a:prstGeom prst="rect">
            <a:avLst/>
          </a:prstGeom>
        </p:spPr>
      </p:pic>
      <p:cxnSp>
        <p:nvCxnSpPr>
          <p:cNvPr id="29" name="직선 연결선 28"/>
          <p:cNvCxnSpPr>
            <a:cxnSpLocks/>
            <a:stCxn id="2" idx="3"/>
          </p:cNvCxnSpPr>
          <p:nvPr/>
        </p:nvCxnSpPr>
        <p:spPr>
          <a:xfrm flipV="1">
            <a:off x="3484179" y="895351"/>
            <a:ext cx="6777421" cy="2880"/>
          </a:xfrm>
          <a:prstGeom prst="line">
            <a:avLst/>
          </a:prstGeom>
          <a:ln w="12700">
            <a:solidFill>
              <a:srgbClr val="DB91A6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86883" y="605843"/>
            <a:ext cx="30972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2 . </a:t>
            </a:r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장애물 인식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756" y="136557"/>
            <a:ext cx="1368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Ⅱ  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ko-KR" altLang="en-US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386883" y="1258286"/>
            <a:ext cx="1332416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설명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-13148" y="1473752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차량, 육상 차량, 바퀴, 교통이(가) 표시된 사진&#10;&#10;자동 생성된 설명">
            <a:extLst>
              <a:ext uri="{FF2B5EF4-FFF2-40B4-BE49-F238E27FC236}">
                <a16:creationId xmlns:a16="http://schemas.microsoft.com/office/drawing/2014/main" id="{6AB51EB1-85CE-5BB9-CA5D-671700A4FE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048" r="90000">
                        <a14:foregroundMark x1="30286" y1="40286" x2="30286" y2="40286"/>
                        <a14:foregroundMark x1="35143" y1="40286" x2="35143" y2="40286"/>
                        <a14:foregroundMark x1="37238" y1="41048" x2="37238" y2="41048"/>
                        <a14:foregroundMark x1="39048" y1="42381" x2="39048" y2="42381"/>
                        <a14:foregroundMark x1="46381" y1="38667" x2="46381" y2="38667"/>
                        <a14:foregroundMark x1="45524" y1="37048" x2="45524" y2="37048"/>
                        <a14:foregroundMark x1="54952" y1="43810" x2="54952" y2="43810"/>
                        <a14:foregroundMark x1="7048" y1="39810" x2="7048" y2="39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99" r="39837" b="49751"/>
          <a:stretch/>
        </p:blipFill>
        <p:spPr>
          <a:xfrm flipH="1">
            <a:off x="9708832" y="148324"/>
            <a:ext cx="2623247" cy="1179429"/>
          </a:xfrm>
          <a:prstGeom prst="rect">
            <a:avLst/>
          </a:prstGeom>
        </p:spPr>
      </p:pic>
      <p:pic>
        <p:nvPicPr>
          <p:cNvPr id="17" name="_x284555344">
            <a:extLst>
              <a:ext uri="{FF2B5EF4-FFF2-40B4-BE49-F238E27FC236}">
                <a16:creationId xmlns:a16="http://schemas.microsoft.com/office/drawing/2014/main" id="{EA821456-57CA-B158-4C2F-D5CAC0E5C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83" y="1804385"/>
            <a:ext cx="7551926" cy="491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CF326DF-FFF5-29B9-A9D2-9CF4C6D3E4CE}"/>
              </a:ext>
            </a:extLst>
          </p:cNvPr>
          <p:cNvCxnSpPr>
            <a:cxnSpLocks/>
          </p:cNvCxnSpPr>
          <p:nvPr/>
        </p:nvCxnSpPr>
        <p:spPr>
          <a:xfrm flipV="1">
            <a:off x="7599919" y="1679451"/>
            <a:ext cx="831904" cy="7714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EE24B2-AA73-F0CD-D16E-F40D39F7FF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829130" y="6432118"/>
            <a:ext cx="4323890" cy="597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18F5AB0-4656-B3B0-D1EE-638A31FA3B45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877414" y="4375895"/>
            <a:ext cx="127560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F92BB8-E610-4049-F491-5BC0A1985BC8}"/>
              </a:ext>
            </a:extLst>
          </p:cNvPr>
          <p:cNvSpPr txBox="1"/>
          <p:nvPr/>
        </p:nvSpPr>
        <p:spPr>
          <a:xfrm>
            <a:off x="7667363" y="1275926"/>
            <a:ext cx="466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바른고딕" panose="020B0603020101020101"/>
              </a:rPr>
              <a:t>흰색과 회색을 합쳐 반전한 뒤 만든 마스크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F1AA30-1497-808C-FE3A-9B86CD9CFB8B}"/>
              </a:ext>
            </a:extLst>
          </p:cNvPr>
          <p:cNvSpPr txBox="1"/>
          <p:nvPr/>
        </p:nvSpPr>
        <p:spPr>
          <a:xfrm>
            <a:off x="8153020" y="4191229"/>
            <a:ext cx="396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바른고딕" panose="020B0603020101020101"/>
              </a:rPr>
              <a:t>반전 마스크를 사용하여 장애물 탐지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728540-EF91-0FAD-39B2-39545559B9A3}"/>
              </a:ext>
            </a:extLst>
          </p:cNvPr>
          <p:cNvSpPr txBox="1"/>
          <p:nvPr/>
        </p:nvSpPr>
        <p:spPr>
          <a:xfrm>
            <a:off x="8153020" y="6247452"/>
            <a:ext cx="421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바른고딕" panose="020B0603020101020101"/>
              </a:rPr>
              <a:t>장애물 탐지 시 </a:t>
            </a:r>
            <a:r>
              <a:rPr lang="en-US" altLang="ko-KR" b="1" dirty="0">
                <a:ea typeface="나눔바른고딕" panose="020B0603020101020101"/>
              </a:rPr>
              <a:t>object</a:t>
            </a:r>
            <a:r>
              <a:rPr lang="ko-KR" altLang="en-US" b="1" dirty="0">
                <a:ea typeface="나눔바른고딕" panose="020B0603020101020101"/>
              </a:rPr>
              <a:t>를 </a:t>
            </a:r>
            <a:r>
              <a:rPr lang="en-US" altLang="ko-KR" b="1" dirty="0">
                <a:ea typeface="나눔바른고딕" panose="020B0603020101020101"/>
              </a:rPr>
              <a:t>True</a:t>
            </a:r>
            <a:r>
              <a:rPr lang="ko-KR" altLang="en-US" b="1" dirty="0">
                <a:ea typeface="나눔바른고딕" panose="020B0603020101020101"/>
              </a:rPr>
              <a:t>로 변경</a:t>
            </a:r>
          </a:p>
        </p:txBody>
      </p:sp>
    </p:spTree>
    <p:extLst>
      <p:ext uri="{BB962C8B-B14F-4D97-AF65-F5344CB8AC3E}">
        <p14:creationId xmlns:p14="http://schemas.microsoft.com/office/powerpoint/2010/main" val="177561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18927"/>
          <a:stretch/>
        </p:blipFill>
        <p:spPr>
          <a:xfrm>
            <a:off x="-4764" y="148324"/>
            <a:ext cx="2090739" cy="298730"/>
          </a:xfrm>
          <a:prstGeom prst="rect">
            <a:avLst/>
          </a:prstGeom>
        </p:spPr>
      </p:pic>
      <p:cxnSp>
        <p:nvCxnSpPr>
          <p:cNvPr id="29" name="직선 연결선 28"/>
          <p:cNvCxnSpPr>
            <a:cxnSpLocks/>
            <a:stCxn id="2" idx="3"/>
          </p:cNvCxnSpPr>
          <p:nvPr/>
        </p:nvCxnSpPr>
        <p:spPr>
          <a:xfrm flipV="1">
            <a:off x="3484179" y="895351"/>
            <a:ext cx="6777421" cy="2880"/>
          </a:xfrm>
          <a:prstGeom prst="line">
            <a:avLst/>
          </a:prstGeom>
          <a:ln w="12700">
            <a:solidFill>
              <a:srgbClr val="DB91A6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86883" y="605843"/>
            <a:ext cx="30972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2 . </a:t>
            </a:r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장애물 인식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756" y="136557"/>
            <a:ext cx="1368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Ⅱ  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ko-KR" altLang="en-US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386883" y="1258286"/>
            <a:ext cx="1601721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 단계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-13148" y="1473752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차량, 육상 차량, 바퀴, 교통이(가) 표시된 사진&#10;&#10;자동 생성된 설명">
            <a:extLst>
              <a:ext uri="{FF2B5EF4-FFF2-40B4-BE49-F238E27FC236}">
                <a16:creationId xmlns:a16="http://schemas.microsoft.com/office/drawing/2014/main" id="{6AB51EB1-85CE-5BB9-CA5D-671700A4FED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7048" r="90000">
                        <a14:foregroundMark x1="30286" y1="40286" x2="30286" y2="40286"/>
                        <a14:foregroundMark x1="35143" y1="40286" x2="35143" y2="40286"/>
                        <a14:foregroundMark x1="37238" y1="41048" x2="37238" y2="41048"/>
                        <a14:foregroundMark x1="39048" y1="42381" x2="39048" y2="42381"/>
                        <a14:foregroundMark x1="46381" y1="38667" x2="46381" y2="38667"/>
                        <a14:foregroundMark x1="45524" y1="37048" x2="45524" y2="37048"/>
                        <a14:foregroundMark x1="54952" y1="43810" x2="54952" y2="43810"/>
                        <a14:foregroundMark x1="7048" y1="39810" x2="7048" y2="39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99" r="39837" b="49751"/>
          <a:stretch/>
        </p:blipFill>
        <p:spPr>
          <a:xfrm flipH="1">
            <a:off x="9708832" y="148324"/>
            <a:ext cx="2623247" cy="11794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3EBE291-9978-16E4-7F6E-4BD9A09C84C5}"/>
              </a:ext>
            </a:extLst>
          </p:cNvPr>
          <p:cNvSpPr txBox="1"/>
          <p:nvPr/>
        </p:nvSpPr>
        <p:spPr>
          <a:xfrm>
            <a:off x="2647244" y="2078149"/>
            <a:ext cx="979014" cy="366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나눔바른고딕" panose="020B0603020101020101"/>
              </a:rPr>
              <a:t>1. </a:t>
            </a:r>
            <a:r>
              <a:rPr lang="ko-KR" altLang="en-US" b="1" dirty="0">
                <a:ea typeface="나눔바른고딕" panose="020B0603020101020101"/>
              </a:rPr>
              <a:t>큐브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794B17-6B89-5DC8-0A1F-32CD8DC67F1C}"/>
              </a:ext>
            </a:extLst>
          </p:cNvPr>
          <p:cNvSpPr txBox="1"/>
          <p:nvPr/>
        </p:nvSpPr>
        <p:spPr>
          <a:xfrm>
            <a:off x="8469466" y="2076709"/>
            <a:ext cx="117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나눔바른고딕" panose="020B0603020101020101"/>
              </a:rPr>
              <a:t>2. </a:t>
            </a:r>
            <a:r>
              <a:rPr lang="ko-KR" altLang="en-US" b="1" dirty="0">
                <a:ea typeface="나눔바른고딕" panose="020B0603020101020101"/>
              </a:rPr>
              <a:t>보행자</a:t>
            </a:r>
          </a:p>
        </p:txBody>
      </p:sp>
      <p:pic>
        <p:nvPicPr>
          <p:cNvPr id="19" name="보행자">
            <a:hlinkClick r:id="" action="ppaction://media"/>
            <a:extLst>
              <a:ext uri="{FF2B5EF4-FFF2-40B4-BE49-F238E27FC236}">
                <a16:creationId xmlns:a16="http://schemas.microsoft.com/office/drawing/2014/main" id="{B1F1A7BB-6891-B5F7-C175-D7902F5FAD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05380" y="2666873"/>
            <a:ext cx="5499737" cy="3093602"/>
          </a:xfrm>
          <a:prstGeom prst="rect">
            <a:avLst/>
          </a:prstGeom>
        </p:spPr>
      </p:pic>
      <p:pic>
        <p:nvPicPr>
          <p:cNvPr id="20" name="장애물">
            <a:hlinkClick r:id="" action="ppaction://media"/>
            <a:extLst>
              <a:ext uri="{FF2B5EF4-FFF2-40B4-BE49-F238E27FC236}">
                <a16:creationId xmlns:a16="http://schemas.microsoft.com/office/drawing/2014/main" id="{891FF057-FD25-E6D3-58A2-3BD327BA34C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6883" y="2666875"/>
            <a:ext cx="5499737" cy="309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77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8927"/>
          <a:stretch/>
        </p:blipFill>
        <p:spPr>
          <a:xfrm>
            <a:off x="-4764" y="148324"/>
            <a:ext cx="2090739" cy="298730"/>
          </a:xfrm>
          <a:prstGeom prst="rect">
            <a:avLst/>
          </a:prstGeom>
        </p:spPr>
      </p:pic>
      <p:cxnSp>
        <p:nvCxnSpPr>
          <p:cNvPr id="29" name="직선 연결선 28"/>
          <p:cNvCxnSpPr>
            <a:cxnSpLocks/>
            <a:stCxn id="2" idx="3"/>
          </p:cNvCxnSpPr>
          <p:nvPr/>
        </p:nvCxnSpPr>
        <p:spPr>
          <a:xfrm flipV="1">
            <a:off x="2774731" y="895351"/>
            <a:ext cx="7486869" cy="2880"/>
          </a:xfrm>
          <a:prstGeom prst="line">
            <a:avLst/>
          </a:prstGeom>
          <a:ln w="12700">
            <a:solidFill>
              <a:srgbClr val="DB91A6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86883" y="605843"/>
            <a:ext cx="2387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인식</a:t>
            </a: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386883" y="1258286"/>
            <a:ext cx="2820003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주행선 인식 코드 설명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-13148" y="1473752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ABE233-EA94-82F0-94B7-1AD33AE64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607" y="1446598"/>
            <a:ext cx="39613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latinLnBrk="1" hangingPunct="1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Utsaah" panose="020B0502040204020203" pitchFamily="34" charset="0"/>
              </a:rPr>
              <a:t>cv2.cvtColor() : </a:t>
            </a:r>
            <a:r>
              <a:rPr lang="ko-KR" altLang="en-US" b="1" dirty="0">
                <a:latin typeface="Utsaah" panose="020B0502040204020203" pitchFamily="34" charset="0"/>
                <a:ea typeface="나눔바른고딕" panose="020B0603020101020101"/>
                <a:cs typeface="Utsaah" panose="020B0502040204020203" pitchFamily="34" charset="0"/>
              </a:rPr>
              <a:t>이미지 형식 </a:t>
            </a:r>
            <a:r>
              <a:rPr lang="en-US" altLang="ko-KR" b="1" dirty="0">
                <a:latin typeface="Utsaah" panose="020B0502040204020203" pitchFamily="34" charset="0"/>
                <a:ea typeface="나눔바른고딕" panose="020B0603020101020101"/>
                <a:cs typeface="Utsaah" panose="020B0502040204020203" pitchFamily="34" charset="0"/>
              </a:rPr>
              <a:t>HSV </a:t>
            </a:r>
            <a:r>
              <a:rPr lang="ko-KR" altLang="en-US" b="1" dirty="0">
                <a:latin typeface="Utsaah" panose="020B0502040204020203" pitchFamily="34" charset="0"/>
                <a:ea typeface="나눔바른고딕" panose="020B0603020101020101"/>
                <a:cs typeface="Utsaah" panose="020B0502040204020203" pitchFamily="34" charset="0"/>
              </a:rPr>
              <a:t>변환</a:t>
            </a:r>
            <a:endParaRPr lang="en-US" altLang="ko-KR" b="1" dirty="0">
              <a:latin typeface="Utsaah" panose="020B0502040204020203" pitchFamily="34" charset="0"/>
              <a:ea typeface="나눔바른고딕" panose="020B0603020101020101"/>
              <a:cs typeface="Utsaah" panose="020B0502040204020203" pitchFamily="34" charset="0"/>
            </a:endParaRPr>
          </a:p>
        </p:txBody>
      </p:sp>
      <p:pic>
        <p:nvPicPr>
          <p:cNvPr id="7" name="그림 9">
            <a:extLst>
              <a:ext uri="{FF2B5EF4-FFF2-40B4-BE49-F238E27FC236}">
                <a16:creationId xmlns:a16="http://schemas.microsoft.com/office/drawing/2014/main" id="{ABA05B0E-0475-ED8E-BE71-89457687E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" t="183" r="5939" b="65462"/>
          <a:stretch>
            <a:fillRect/>
          </a:stretch>
        </p:blipFill>
        <p:spPr bwMode="auto">
          <a:xfrm>
            <a:off x="3430669" y="2646748"/>
            <a:ext cx="5997575" cy="297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475E621-8080-CC97-2FF0-AC91B83B6DFC}"/>
              </a:ext>
            </a:extLst>
          </p:cNvPr>
          <p:cNvCxnSpPr>
            <a:cxnSpLocks/>
          </p:cNvCxnSpPr>
          <p:nvPr/>
        </p:nvCxnSpPr>
        <p:spPr>
          <a:xfrm flipV="1">
            <a:off x="5689682" y="1930785"/>
            <a:ext cx="1044575" cy="198596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F367E09-E363-A8AB-A140-C826774822D6}"/>
              </a:ext>
            </a:extLst>
          </p:cNvPr>
          <p:cNvCxnSpPr>
            <a:cxnSpLocks/>
          </p:cNvCxnSpPr>
          <p:nvPr/>
        </p:nvCxnSpPr>
        <p:spPr>
          <a:xfrm>
            <a:off x="5978607" y="5101023"/>
            <a:ext cx="992187" cy="103346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539EB5-2AB1-2B37-8EA4-C8115D974ADE}"/>
              </a:ext>
            </a:extLst>
          </p:cNvPr>
          <p:cNvSpPr/>
          <p:nvPr/>
        </p:nvSpPr>
        <p:spPr>
          <a:xfrm>
            <a:off x="7088111" y="5974148"/>
            <a:ext cx="3775393" cy="493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Utsaah" panose="020B0502040204020203" pitchFamily="34" charset="0"/>
              </a:rPr>
              <a:t>cv2.inRange(): </a:t>
            </a:r>
            <a:r>
              <a:rPr lang="ko-KR" altLang="en-US" b="1" kern="0" dirty="0">
                <a:solidFill>
                  <a:srgbClr val="000000"/>
                </a:solidFill>
                <a:latin typeface="Utsaah" panose="020B0502040204020203" pitchFamily="34" charset="0"/>
                <a:ea typeface="나눔바른고딕" panose="020B0603020101020101"/>
                <a:cs typeface="Utsaah" panose="020B0502040204020203" pitchFamily="34" charset="0"/>
              </a:rPr>
              <a:t>특정 색상 영역 추출</a:t>
            </a:r>
            <a:endParaRPr lang="en-US" altLang="ko-KR" b="1" kern="0" dirty="0">
              <a:solidFill>
                <a:srgbClr val="000000"/>
              </a:solidFill>
              <a:latin typeface="Utsaah" panose="020B0502040204020203" pitchFamily="34" charset="0"/>
              <a:ea typeface="나눔바른고딕" panose="020B0603020101020101"/>
              <a:cs typeface="Utsaah" panose="020B0502040204020203" pitchFamily="34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2234C4A-7BBA-8CCB-6770-FE6FF1D8BF4B}"/>
              </a:ext>
            </a:extLst>
          </p:cNvPr>
          <p:cNvCxnSpPr>
            <a:cxnSpLocks/>
          </p:cNvCxnSpPr>
          <p:nvPr/>
        </p:nvCxnSpPr>
        <p:spPr>
          <a:xfrm flipH="1" flipV="1">
            <a:off x="2995694" y="2549910"/>
            <a:ext cx="981075" cy="92551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1F1704-802B-732D-17C1-E80B55E4EE3A}"/>
              </a:ext>
            </a:extLst>
          </p:cNvPr>
          <p:cNvSpPr/>
          <p:nvPr/>
        </p:nvSpPr>
        <p:spPr>
          <a:xfrm>
            <a:off x="2189600" y="2005398"/>
            <a:ext cx="3833101" cy="493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kern="0" dirty="0">
                <a:solidFill>
                  <a:srgbClr val="000000"/>
                </a:solidFill>
                <a:latin typeface="Utsaah" panose="020B0502040204020203" pitchFamily="34" charset="0"/>
                <a:ea typeface="나눔바른고딕" panose="020B0603020101020101"/>
                <a:cs typeface="Utsaah" panose="020B0502040204020203" pitchFamily="34" charset="0"/>
              </a:rPr>
              <a:t>이미지를 받았을 때 처리하는 메서드</a:t>
            </a:r>
          </a:p>
        </p:txBody>
      </p:sp>
      <p:pic>
        <p:nvPicPr>
          <p:cNvPr id="4" name="그림 3" descr="차량, 육상 차량, 바퀴, 교통이(가) 표시된 사진&#10;&#10;자동 생성된 설명">
            <a:extLst>
              <a:ext uri="{FF2B5EF4-FFF2-40B4-BE49-F238E27FC236}">
                <a16:creationId xmlns:a16="http://schemas.microsoft.com/office/drawing/2014/main" id="{6AB51EB1-85CE-5BB9-CA5D-671700A4FE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7048" r="90000">
                        <a14:foregroundMark x1="30286" y1="40286" x2="30286" y2="40286"/>
                        <a14:foregroundMark x1="35143" y1="40286" x2="35143" y2="40286"/>
                        <a14:foregroundMark x1="37238" y1="41048" x2="37238" y2="41048"/>
                        <a14:foregroundMark x1="39048" y1="42381" x2="39048" y2="42381"/>
                        <a14:foregroundMark x1="46381" y1="38667" x2="46381" y2="38667"/>
                        <a14:foregroundMark x1="45524" y1="37048" x2="45524" y2="37048"/>
                        <a14:foregroundMark x1="54952" y1="43810" x2="54952" y2="43810"/>
                        <a14:foregroundMark x1="7048" y1="39810" x2="7048" y2="39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99" r="39837" b="49751"/>
          <a:stretch/>
        </p:blipFill>
        <p:spPr>
          <a:xfrm flipH="1">
            <a:off x="9708832" y="148324"/>
            <a:ext cx="2623247" cy="117942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E5C971A-E700-06D3-F031-013384F7D31B}"/>
              </a:ext>
            </a:extLst>
          </p:cNvPr>
          <p:cNvSpPr/>
          <p:nvPr/>
        </p:nvSpPr>
        <p:spPr>
          <a:xfrm>
            <a:off x="155756" y="136557"/>
            <a:ext cx="1368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Ⅱ  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ko-KR" altLang="en-US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362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8927"/>
          <a:stretch/>
        </p:blipFill>
        <p:spPr>
          <a:xfrm>
            <a:off x="-4764" y="148324"/>
            <a:ext cx="2090739" cy="298730"/>
          </a:xfrm>
          <a:prstGeom prst="rect">
            <a:avLst/>
          </a:prstGeom>
        </p:spPr>
      </p:pic>
      <p:sp>
        <p:nvSpPr>
          <p:cNvPr id="30" name="제목 1"/>
          <p:cNvSpPr txBox="1">
            <a:spLocks/>
          </p:cNvSpPr>
          <p:nvPr/>
        </p:nvSpPr>
        <p:spPr>
          <a:xfrm>
            <a:off x="386883" y="1258286"/>
            <a:ext cx="2820003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주행선 인식 코드 설명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-13148" y="1473752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3">
            <a:extLst>
              <a:ext uri="{FF2B5EF4-FFF2-40B4-BE49-F238E27FC236}">
                <a16:creationId xmlns:a16="http://schemas.microsoft.com/office/drawing/2014/main" id="{DB274114-CC0C-0A7E-018B-DEC988EDA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6" t="29385" r="4025" b="19548"/>
          <a:stretch>
            <a:fillRect/>
          </a:stretch>
        </p:blipFill>
        <p:spPr bwMode="auto">
          <a:xfrm>
            <a:off x="4088293" y="1431925"/>
            <a:ext cx="5810250" cy="431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0C3A526-81CE-5156-727C-EA5E6CE4BE3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3732693" y="4583113"/>
            <a:ext cx="1262063" cy="470694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EEA99E-4F8B-9A7F-BD83-E696183678F8}"/>
              </a:ext>
            </a:extLst>
          </p:cNvPr>
          <p:cNvSpPr/>
          <p:nvPr/>
        </p:nvSpPr>
        <p:spPr>
          <a:xfrm>
            <a:off x="1538768" y="4594225"/>
            <a:ext cx="2193925" cy="919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ea typeface="나눔바른고딕" panose="020B0603020101020101"/>
              </a:rPr>
              <a:t>cv2.circle() :</a:t>
            </a:r>
            <a:endParaRPr lang="en-US" altLang="ko-KR" b="1" kern="0" dirty="0">
              <a:solidFill>
                <a:srgbClr val="000000"/>
              </a:solidFill>
              <a:ea typeface="나눔바른고딕" panose="020B0603020101020101"/>
            </a:endParaRPr>
          </a:p>
          <a:p>
            <a:pPr algn="just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kern="0" dirty="0">
                <a:solidFill>
                  <a:srgbClr val="000000"/>
                </a:solidFill>
                <a:ea typeface="나눔바른고딕" panose="020B0603020101020101"/>
              </a:rPr>
              <a:t>이미지에 원 그리기</a:t>
            </a:r>
            <a:endParaRPr lang="ko-KR" altLang="en-US" sz="1400" b="1" kern="0" dirty="0">
              <a:solidFill>
                <a:srgbClr val="000000"/>
              </a:solidFill>
              <a:ea typeface="나눔바른고딕" panose="020B0603020101020101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2E3910-EEFF-5773-6A6E-BF044526FDE4}"/>
              </a:ext>
            </a:extLst>
          </p:cNvPr>
          <p:cNvSpPr/>
          <p:nvPr/>
        </p:nvSpPr>
        <p:spPr>
          <a:xfrm>
            <a:off x="5318606" y="6032500"/>
            <a:ext cx="4897437" cy="474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kern="0" dirty="0">
                <a:solidFill>
                  <a:srgbClr val="000000"/>
                </a:solidFill>
                <a:ea typeface="나눔바른고딕" panose="020B0603020101020101"/>
              </a:rPr>
              <a:t>중심으로부터 이미지 중앙까지의 오차를 계산</a:t>
            </a:r>
            <a:endParaRPr lang="ko-KR" altLang="en-US" sz="1400" b="1" kern="0" dirty="0">
              <a:solidFill>
                <a:srgbClr val="000000"/>
              </a:solidFill>
              <a:ea typeface="나눔바른고딕" panose="020B0603020101020101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795B88C-FAD8-FFD5-1825-741E0031C2CA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6887056" y="5259388"/>
            <a:ext cx="880269" cy="77311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A1C03CA-F9C4-F059-9D9E-CA2BB6D6859D}"/>
              </a:ext>
            </a:extLst>
          </p:cNvPr>
          <p:cNvSpPr/>
          <p:nvPr/>
        </p:nvSpPr>
        <p:spPr>
          <a:xfrm>
            <a:off x="1211611" y="2353468"/>
            <a:ext cx="2193925" cy="474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kern="0" dirty="0">
                <a:solidFill>
                  <a:srgbClr val="292934"/>
                </a:solidFill>
                <a:ea typeface="나눔바른고딕" panose="020B0603020101020101"/>
              </a:rPr>
              <a:t>불필요한 영역 제거</a:t>
            </a:r>
            <a:endParaRPr lang="ko-KR" altLang="en-US" sz="1400" b="1" kern="0" dirty="0">
              <a:solidFill>
                <a:srgbClr val="000000"/>
              </a:solidFill>
              <a:ea typeface="나눔바른고딕" panose="020B0603020101020101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767E959-7030-8400-88FA-9BCA9C7794DE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3405536" y="2590800"/>
            <a:ext cx="117329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그림 3" descr="차량, 육상 차량, 바퀴, 교통이(가) 표시된 사진&#10;&#10;자동 생성된 설명">
            <a:extLst>
              <a:ext uri="{FF2B5EF4-FFF2-40B4-BE49-F238E27FC236}">
                <a16:creationId xmlns:a16="http://schemas.microsoft.com/office/drawing/2014/main" id="{167716D8-AAB4-EA67-504D-0447F405BB5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7048" r="90000">
                        <a14:foregroundMark x1="30286" y1="40286" x2="30286" y2="40286"/>
                        <a14:foregroundMark x1="35143" y1="40286" x2="35143" y2="40286"/>
                        <a14:foregroundMark x1="37238" y1="41048" x2="37238" y2="41048"/>
                        <a14:foregroundMark x1="39048" y1="42381" x2="39048" y2="42381"/>
                        <a14:foregroundMark x1="46381" y1="38667" x2="46381" y2="38667"/>
                        <a14:foregroundMark x1="45524" y1="37048" x2="45524" y2="37048"/>
                        <a14:foregroundMark x1="54952" y1="43810" x2="54952" y2="43810"/>
                        <a14:foregroundMark x1="7048" y1="39810" x2="7048" y2="39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99" r="39837" b="49751"/>
          <a:stretch/>
        </p:blipFill>
        <p:spPr>
          <a:xfrm flipH="1">
            <a:off x="9708832" y="148324"/>
            <a:ext cx="2623247" cy="11794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2D08A0C-6123-9101-705D-2B852E1A36E7}"/>
              </a:ext>
            </a:extLst>
          </p:cNvPr>
          <p:cNvSpPr/>
          <p:nvPr/>
        </p:nvSpPr>
        <p:spPr>
          <a:xfrm>
            <a:off x="155756" y="136557"/>
            <a:ext cx="1368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Ⅱ  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ko-KR" altLang="en-US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B67F9D3-5B3F-4D90-4617-FFC8F0CE4AEB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774731" y="895351"/>
            <a:ext cx="7486869" cy="2880"/>
          </a:xfrm>
          <a:prstGeom prst="line">
            <a:avLst/>
          </a:prstGeom>
          <a:ln w="12700">
            <a:solidFill>
              <a:srgbClr val="DB91A6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DA2E75-6C35-E57A-9735-85D73A43A1CF}"/>
              </a:ext>
            </a:extLst>
          </p:cNvPr>
          <p:cNvSpPr/>
          <p:nvPr/>
        </p:nvSpPr>
        <p:spPr>
          <a:xfrm>
            <a:off x="386883" y="605843"/>
            <a:ext cx="2387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인식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AEA9DE-5D38-4318-A878-D599E0BD0086}"/>
              </a:ext>
            </a:extLst>
          </p:cNvPr>
          <p:cNvSpPr/>
          <p:nvPr/>
        </p:nvSpPr>
        <p:spPr>
          <a:xfrm>
            <a:off x="137638" y="3445751"/>
            <a:ext cx="3653564" cy="918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60000"/>
              </a:lnSpc>
              <a:defRPr/>
            </a:pPr>
            <a:r>
              <a:rPr lang="en-US" altLang="ko-KR" b="1" dirty="0"/>
              <a:t>cv2.moments(): </a:t>
            </a:r>
            <a:r>
              <a:rPr lang="ko-KR" altLang="en-US" b="1" dirty="0"/>
              <a:t>객체의 무게중심</a:t>
            </a:r>
            <a:endParaRPr lang="en-US" altLang="ko-KR" b="1" dirty="0"/>
          </a:p>
          <a:p>
            <a:pPr algn="just">
              <a:lnSpc>
                <a:spcPct val="160000"/>
              </a:lnSpc>
              <a:defRPr/>
            </a:pPr>
            <a:r>
              <a:rPr lang="ko-KR" altLang="en-US" b="1" dirty="0"/>
              <a:t>을 계산할 때 유용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0A49996-C0CF-45D5-A245-899EC8594860}"/>
              </a:ext>
            </a:extLst>
          </p:cNvPr>
          <p:cNvCxnSpPr>
            <a:cxnSpLocks/>
          </p:cNvCxnSpPr>
          <p:nvPr/>
        </p:nvCxnSpPr>
        <p:spPr>
          <a:xfrm flipH="1">
            <a:off x="3732693" y="3722656"/>
            <a:ext cx="846139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99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8927"/>
          <a:stretch/>
        </p:blipFill>
        <p:spPr>
          <a:xfrm>
            <a:off x="-4764" y="148324"/>
            <a:ext cx="2090739" cy="298730"/>
          </a:xfrm>
          <a:prstGeom prst="rect">
            <a:avLst/>
          </a:prstGeom>
        </p:spPr>
      </p:pic>
      <p:sp>
        <p:nvSpPr>
          <p:cNvPr id="30" name="제목 1"/>
          <p:cNvSpPr txBox="1">
            <a:spLocks/>
          </p:cNvSpPr>
          <p:nvPr/>
        </p:nvSpPr>
        <p:spPr>
          <a:xfrm>
            <a:off x="386883" y="1258286"/>
            <a:ext cx="3018775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주행선 인식 시뮬레이션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-13148" y="1473752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492691E-535E-E02F-091F-EB3E46AE539E}"/>
              </a:ext>
            </a:extLst>
          </p:cNvPr>
          <p:cNvGrpSpPr/>
          <p:nvPr/>
        </p:nvGrpSpPr>
        <p:grpSpPr>
          <a:xfrm>
            <a:off x="1493837" y="2257879"/>
            <a:ext cx="9204325" cy="3341835"/>
            <a:chOff x="1401763" y="2246914"/>
            <a:chExt cx="9204325" cy="3341835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AB41CCDB-4FC5-EB67-150F-31858576D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246914"/>
              <a:ext cx="4510088" cy="2447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D395D3CA-ECCE-C891-CF0E-8C16566AF3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1763" y="2246914"/>
              <a:ext cx="4510087" cy="2447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274039F-5D45-5B90-89F8-13CFF8D39E33}"/>
                </a:ext>
              </a:extLst>
            </p:cNvPr>
            <p:cNvSpPr/>
            <p:nvPr/>
          </p:nvSpPr>
          <p:spPr>
            <a:xfrm>
              <a:off x="3381375" y="5113939"/>
              <a:ext cx="5805155" cy="4748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1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해당 차량이 주행 차선을 인식하고 중심점에 맞춰 동작</a:t>
              </a:r>
              <a:endParaRPr lang="ko-KR" altLang="en-US" sz="14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나눔바른고딕" panose="020B0603020101020101"/>
              </a:endParaRPr>
            </a:p>
          </p:txBody>
        </p:sp>
      </p:grpSp>
      <p:pic>
        <p:nvPicPr>
          <p:cNvPr id="4" name="그림 3" descr="차량, 육상 차량, 바퀴, 교통이(가) 표시된 사진&#10;&#10;자동 생성된 설명">
            <a:extLst>
              <a:ext uri="{FF2B5EF4-FFF2-40B4-BE49-F238E27FC236}">
                <a16:creationId xmlns:a16="http://schemas.microsoft.com/office/drawing/2014/main" id="{BF012D3A-2B4C-2901-B554-039ACD05E65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7048" r="90000">
                        <a14:foregroundMark x1="30286" y1="40286" x2="30286" y2="40286"/>
                        <a14:foregroundMark x1="35143" y1="40286" x2="35143" y2="40286"/>
                        <a14:foregroundMark x1="37238" y1="41048" x2="37238" y2="41048"/>
                        <a14:foregroundMark x1="39048" y1="42381" x2="39048" y2="42381"/>
                        <a14:foregroundMark x1="46381" y1="38667" x2="46381" y2="38667"/>
                        <a14:foregroundMark x1="45524" y1="37048" x2="45524" y2="37048"/>
                        <a14:foregroundMark x1="54952" y1="43810" x2="54952" y2="43810"/>
                        <a14:foregroundMark x1="7048" y1="39810" x2="7048" y2="39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99" r="39837" b="49751"/>
          <a:stretch/>
        </p:blipFill>
        <p:spPr>
          <a:xfrm flipH="1">
            <a:off x="9708832" y="148324"/>
            <a:ext cx="2623247" cy="11794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E01B96F-BA51-7D74-905D-ADB717128733}"/>
              </a:ext>
            </a:extLst>
          </p:cNvPr>
          <p:cNvSpPr/>
          <p:nvPr/>
        </p:nvSpPr>
        <p:spPr>
          <a:xfrm>
            <a:off x="155756" y="136557"/>
            <a:ext cx="1368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Ⅱ  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ko-KR" altLang="en-US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8D8F039-22CC-94BF-B0CC-EEE2950740D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774731" y="895351"/>
            <a:ext cx="7486869" cy="2880"/>
          </a:xfrm>
          <a:prstGeom prst="line">
            <a:avLst/>
          </a:prstGeom>
          <a:ln w="12700">
            <a:solidFill>
              <a:srgbClr val="DB91A6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4B9F86-115A-A4D9-A7F0-BFF5F94AAE99}"/>
              </a:ext>
            </a:extLst>
          </p:cNvPr>
          <p:cNvSpPr/>
          <p:nvPr/>
        </p:nvSpPr>
        <p:spPr>
          <a:xfrm>
            <a:off x="386883" y="605843"/>
            <a:ext cx="2387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인식</a:t>
            </a:r>
          </a:p>
        </p:txBody>
      </p:sp>
    </p:spTree>
    <p:extLst>
      <p:ext uri="{BB962C8B-B14F-4D97-AF65-F5344CB8AC3E}">
        <p14:creationId xmlns:p14="http://schemas.microsoft.com/office/powerpoint/2010/main" val="4198246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8927"/>
          <a:stretch/>
        </p:blipFill>
        <p:spPr>
          <a:xfrm>
            <a:off x="-4764" y="148324"/>
            <a:ext cx="2090739" cy="298730"/>
          </a:xfrm>
          <a:prstGeom prst="rect">
            <a:avLst/>
          </a:prstGeom>
        </p:spPr>
      </p:pic>
      <p:sp>
        <p:nvSpPr>
          <p:cNvPr id="30" name="제목 1"/>
          <p:cNvSpPr txBox="1">
            <a:spLocks/>
          </p:cNvSpPr>
          <p:nvPr/>
        </p:nvSpPr>
        <p:spPr>
          <a:xfrm>
            <a:off x="386883" y="1258286"/>
            <a:ext cx="2820003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정지선 인식 코드 설명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-13148" y="1473752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8">
            <a:extLst>
              <a:ext uri="{FF2B5EF4-FFF2-40B4-BE49-F238E27FC236}">
                <a16:creationId xmlns:a16="http://schemas.microsoft.com/office/drawing/2014/main" id="{66B99D16-EC85-D4EE-186E-23E82E19F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769" y="2642290"/>
            <a:ext cx="5467350" cy="1990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298902-BA6D-5A2C-48B4-4ABDCA27EEE3}"/>
              </a:ext>
            </a:extLst>
          </p:cNvPr>
          <p:cNvSpPr/>
          <p:nvPr/>
        </p:nvSpPr>
        <p:spPr>
          <a:xfrm>
            <a:off x="7355681" y="3045515"/>
            <a:ext cx="3384550" cy="915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kern="0" dirty="0">
                <a:solidFill>
                  <a:srgbClr val="000000"/>
                </a:solidFill>
                <a:latin typeface="+mn-ea"/>
                <a:ea typeface="나눔바른고딕" panose="020B0603020101020101"/>
              </a:rPr>
              <a:t>흰색 픽셀 밀도가 전체 폭의</a:t>
            </a:r>
            <a:endParaRPr lang="en-US" altLang="ko-KR" b="1" kern="0" dirty="0">
              <a:solidFill>
                <a:srgbClr val="000000"/>
              </a:solidFill>
              <a:latin typeface="+mn-ea"/>
              <a:ea typeface="나눔바른고딕" panose="020B0603020101020101"/>
            </a:endParaRPr>
          </a:p>
          <a:p>
            <a:pPr algn="just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kern="0" dirty="0">
                <a:solidFill>
                  <a:srgbClr val="000000"/>
                </a:solidFill>
                <a:latin typeface="+mn-ea"/>
                <a:ea typeface="나눔바른고딕" panose="020B0603020101020101"/>
              </a:rPr>
              <a:t>70%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  <a:ea typeface="나눔바른고딕" panose="020B0603020101020101"/>
              </a:rPr>
              <a:t>이상이면 정지선이라 판단</a:t>
            </a:r>
            <a:endParaRPr lang="ko-KR" altLang="en-US" sz="1400" b="1" kern="0" dirty="0">
              <a:solidFill>
                <a:srgbClr val="000000"/>
              </a:solidFill>
              <a:latin typeface="+mn-ea"/>
              <a:ea typeface="나눔바른고딕" panose="020B0603020101020101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327C05B-EBB4-1265-A2F2-BA10EB921344}"/>
              </a:ext>
            </a:extLst>
          </p:cNvPr>
          <p:cNvCxnSpPr>
            <a:cxnSpLocks/>
          </p:cNvCxnSpPr>
          <p:nvPr/>
        </p:nvCxnSpPr>
        <p:spPr>
          <a:xfrm>
            <a:off x="5214144" y="3474140"/>
            <a:ext cx="197326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그림 3" descr="차량, 육상 차량, 바퀴, 교통이(가) 표시된 사진&#10;&#10;자동 생성된 설명">
            <a:extLst>
              <a:ext uri="{FF2B5EF4-FFF2-40B4-BE49-F238E27FC236}">
                <a16:creationId xmlns:a16="http://schemas.microsoft.com/office/drawing/2014/main" id="{0385AB2B-B9A9-0BDB-CDA6-05B37C56B0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7048" r="90000">
                        <a14:foregroundMark x1="30286" y1="40286" x2="30286" y2="40286"/>
                        <a14:foregroundMark x1="35143" y1="40286" x2="35143" y2="40286"/>
                        <a14:foregroundMark x1="37238" y1="41048" x2="37238" y2="41048"/>
                        <a14:foregroundMark x1="39048" y1="42381" x2="39048" y2="42381"/>
                        <a14:foregroundMark x1="46381" y1="38667" x2="46381" y2="38667"/>
                        <a14:foregroundMark x1="45524" y1="37048" x2="45524" y2="37048"/>
                        <a14:foregroundMark x1="54952" y1="43810" x2="54952" y2="43810"/>
                        <a14:foregroundMark x1="7048" y1="39810" x2="7048" y2="39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99" r="39837" b="49751"/>
          <a:stretch/>
        </p:blipFill>
        <p:spPr>
          <a:xfrm flipH="1">
            <a:off x="9708832" y="148324"/>
            <a:ext cx="2623247" cy="1179429"/>
          </a:xfrm>
          <a:prstGeom prst="rect">
            <a:avLst/>
          </a:prstGeom>
        </p:spPr>
      </p:pic>
      <p:sp>
        <p:nvSpPr>
          <p:cNvPr id="8" name="직사각형 1">
            <a:extLst>
              <a:ext uri="{FF2B5EF4-FFF2-40B4-BE49-F238E27FC236}">
                <a16:creationId xmlns:a16="http://schemas.microsoft.com/office/drawing/2014/main" id="{B64556C2-2417-A2E6-FD8C-35DEED787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469" y="5464865"/>
            <a:ext cx="5637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800" b="1" dirty="0">
                <a:ea typeface="나눔바른고딕" panose="020B0603020101020101"/>
              </a:rPr>
              <a:t>bool </a:t>
            </a:r>
            <a:r>
              <a:rPr lang="ko-KR" altLang="en-US" sz="1800" b="1" dirty="0">
                <a:ea typeface="나눔바른고딕" panose="020B0603020101020101"/>
              </a:rPr>
              <a:t>형식으로 </a:t>
            </a:r>
            <a:r>
              <a:rPr lang="en-US" altLang="ko-KR" sz="1800" b="1" dirty="0">
                <a:ea typeface="나눔바른고딕" panose="020B0603020101020101"/>
              </a:rPr>
              <a:t>_</a:t>
            </a:r>
            <a:r>
              <a:rPr lang="en-US" altLang="ko-KR" sz="1800" b="1" dirty="0" err="1">
                <a:ea typeface="나눔바른고딕" panose="020B0603020101020101"/>
              </a:rPr>
              <a:t>stopline</a:t>
            </a:r>
            <a:r>
              <a:rPr lang="en-US" altLang="ko-KR" sz="1800" b="1" dirty="0">
                <a:ea typeface="나눔바른고딕" panose="020B0603020101020101"/>
              </a:rPr>
              <a:t> </a:t>
            </a:r>
            <a:r>
              <a:rPr lang="ko-KR" altLang="en-US" sz="1800" b="1" dirty="0">
                <a:ea typeface="나눔바른고딕" panose="020B0603020101020101"/>
              </a:rPr>
              <a:t>변수의 현재 상태를 나타낸다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C7D8D9D-D3DF-1C5F-5928-34E6272A39E6}"/>
              </a:ext>
            </a:extLst>
          </p:cNvPr>
          <p:cNvCxnSpPr>
            <a:cxnSpLocks/>
          </p:cNvCxnSpPr>
          <p:nvPr/>
        </p:nvCxnSpPr>
        <p:spPr>
          <a:xfrm>
            <a:off x="2661444" y="4510777"/>
            <a:ext cx="0" cy="7747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B4CDF5-7BF0-1915-CFD1-10C0503BA217}"/>
              </a:ext>
            </a:extLst>
          </p:cNvPr>
          <p:cNvSpPr/>
          <p:nvPr/>
        </p:nvSpPr>
        <p:spPr>
          <a:xfrm>
            <a:off x="155756" y="136557"/>
            <a:ext cx="1368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Ⅱ  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ko-KR" altLang="en-US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2A2344-0C5B-1EE0-192C-4A75EEC26A75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774731" y="895351"/>
            <a:ext cx="7486869" cy="2880"/>
          </a:xfrm>
          <a:prstGeom prst="line">
            <a:avLst/>
          </a:prstGeom>
          <a:ln w="12700">
            <a:solidFill>
              <a:srgbClr val="DB91A6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D00F8C-07FA-B92B-C0EA-D8BFE70B56DC}"/>
              </a:ext>
            </a:extLst>
          </p:cNvPr>
          <p:cNvSpPr/>
          <p:nvPr/>
        </p:nvSpPr>
        <p:spPr>
          <a:xfrm>
            <a:off x="386883" y="605843"/>
            <a:ext cx="2387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인식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B5834C-02B6-4270-A54A-05D81C1BB9B2}"/>
              </a:ext>
            </a:extLst>
          </p:cNvPr>
          <p:cNvSpPr/>
          <p:nvPr/>
        </p:nvSpPr>
        <p:spPr>
          <a:xfrm>
            <a:off x="6476487" y="4793352"/>
            <a:ext cx="3392275" cy="4748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나눔바른고딕" panose="020B0603020101020101"/>
              </a:rPr>
              <a:t>정지선의 여부를 나타내는 변수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8D376A3-620C-40ED-8968-84424212D42D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758461" y="3637652"/>
            <a:ext cx="2718026" cy="139310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54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FE2CFF36-5BC9-D23C-AFBC-18CFCFE31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535" y="3381069"/>
            <a:ext cx="7859222" cy="21338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8927"/>
          <a:stretch/>
        </p:blipFill>
        <p:spPr>
          <a:xfrm>
            <a:off x="-4764" y="148324"/>
            <a:ext cx="2090739" cy="298730"/>
          </a:xfrm>
          <a:prstGeom prst="rect">
            <a:avLst/>
          </a:prstGeom>
        </p:spPr>
      </p:pic>
      <p:sp>
        <p:nvSpPr>
          <p:cNvPr id="30" name="제목 1"/>
          <p:cNvSpPr txBox="1">
            <a:spLocks/>
          </p:cNvSpPr>
          <p:nvPr/>
        </p:nvSpPr>
        <p:spPr>
          <a:xfrm>
            <a:off x="386883" y="1258286"/>
            <a:ext cx="2820003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정지선 인식 코드 설명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-13148" y="1473752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4F9717-C8AD-EC53-7067-248CC78798F2}"/>
              </a:ext>
            </a:extLst>
          </p:cNvPr>
          <p:cNvSpPr/>
          <p:nvPr/>
        </p:nvSpPr>
        <p:spPr>
          <a:xfrm>
            <a:off x="5945187" y="5586699"/>
            <a:ext cx="4828957" cy="918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defRPr/>
            </a:pPr>
            <a:r>
              <a:rPr lang="en-US" altLang="ko-KR" b="1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나눔바른고딕" panose="020B0603020101020101"/>
              </a:rPr>
              <a:t>self.stopline_cool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나눔바른고딕" panose="020B0603020101020101"/>
              </a:rPr>
              <a:t> :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나눔바른고딕" panose="020B0603020101020101"/>
              </a:rPr>
              <a:t>정지선을 발견하고</a:t>
            </a: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algn="just" ea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나눔바른고딕" panose="020B0603020101020101"/>
              </a:rPr>
              <a:t>일정 시간 같은 정지선을 감지하지 않기 위해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AF0A5E-4270-CB14-0AE8-2F6C10F93374}"/>
              </a:ext>
            </a:extLst>
          </p:cNvPr>
          <p:cNvSpPr/>
          <p:nvPr/>
        </p:nvSpPr>
        <p:spPr>
          <a:xfrm>
            <a:off x="5578475" y="1898937"/>
            <a:ext cx="4887913" cy="4730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나눔바른고딕" panose="020B0603020101020101"/>
              </a:rPr>
              <a:t>self.setSpeed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나눔바른고딕" panose="020B0603020101020101"/>
              </a:rPr>
              <a:t> :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나눔바른고딕" panose="020B0603020101020101"/>
              </a:rPr>
              <a:t>차량의 속도를 조절하기 위해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30C7CA4-9786-5936-5F28-F8392783C85E}"/>
              </a:ext>
            </a:extLst>
          </p:cNvPr>
          <p:cNvCxnSpPr>
            <a:cxnSpLocks/>
          </p:cNvCxnSpPr>
          <p:nvPr/>
        </p:nvCxnSpPr>
        <p:spPr>
          <a:xfrm>
            <a:off x="5876925" y="4573874"/>
            <a:ext cx="708025" cy="91916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C4204C8-900E-479C-9E28-4E5595236264}"/>
              </a:ext>
            </a:extLst>
          </p:cNvPr>
          <p:cNvCxnSpPr>
            <a:cxnSpLocks/>
          </p:cNvCxnSpPr>
          <p:nvPr/>
        </p:nvCxnSpPr>
        <p:spPr>
          <a:xfrm flipV="1">
            <a:off x="5578475" y="2456149"/>
            <a:ext cx="265113" cy="158750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8866E9-335C-8AFD-FE3D-69AC0DFE0EA3}"/>
              </a:ext>
            </a:extLst>
          </p:cNvPr>
          <p:cNvSpPr/>
          <p:nvPr/>
        </p:nvSpPr>
        <p:spPr>
          <a:xfrm>
            <a:off x="8740775" y="2769248"/>
            <a:ext cx="3451225" cy="918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나눔바른고딕" panose="020B0603020101020101"/>
              </a:rPr>
              <a:t>self.rclpyShutdown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나눔바른고딕" panose="020B0603020101020101"/>
              </a:rPr>
              <a:t> : </a:t>
            </a:r>
          </a:p>
          <a:p>
            <a:pPr algn="just" ea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나눔바른고딕" panose="020B0603020101020101"/>
              </a:rPr>
              <a:t>정지선을 발견하고 멈추기 위해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66FCAD5-2193-2602-6681-ADBA6F6EE34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584950" y="3228381"/>
            <a:ext cx="2155825" cy="106291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363F4B0C-8A3E-0E6F-7C6D-8AEC14E2379A}"/>
              </a:ext>
            </a:extLst>
          </p:cNvPr>
          <p:cNvSpPr/>
          <p:nvPr/>
        </p:nvSpPr>
        <p:spPr>
          <a:xfrm>
            <a:off x="2582510" y="3915477"/>
            <a:ext cx="941387" cy="80803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367942E-CB34-7A57-1B51-DB5DD2C96725}"/>
              </a:ext>
            </a:extLst>
          </p:cNvPr>
          <p:cNvCxnSpPr>
            <a:cxnSpLocks/>
          </p:cNvCxnSpPr>
          <p:nvPr/>
        </p:nvCxnSpPr>
        <p:spPr>
          <a:xfrm>
            <a:off x="4335887" y="5033455"/>
            <a:ext cx="53551" cy="121913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2DB536-7DB4-71D5-398C-6C968C140B10}"/>
              </a:ext>
            </a:extLst>
          </p:cNvPr>
          <p:cNvSpPr/>
          <p:nvPr/>
        </p:nvSpPr>
        <p:spPr>
          <a:xfrm>
            <a:off x="3679147" y="6181790"/>
            <a:ext cx="1420582" cy="475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나눔바른고딕" panose="020B0603020101020101"/>
              </a:rPr>
              <a:t>정지선 감지</a:t>
            </a:r>
          </a:p>
        </p:txBody>
      </p:sp>
      <p:pic>
        <p:nvPicPr>
          <p:cNvPr id="5" name="그림 4" descr="차량, 육상 차량, 바퀴, 교통이(가) 표시된 사진&#10;&#10;자동 생성된 설명">
            <a:extLst>
              <a:ext uri="{FF2B5EF4-FFF2-40B4-BE49-F238E27FC236}">
                <a16:creationId xmlns:a16="http://schemas.microsoft.com/office/drawing/2014/main" id="{E84ED568-E924-8CC0-2842-C8DAA0431C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7048" r="90000">
                        <a14:foregroundMark x1="30286" y1="40286" x2="30286" y2="40286"/>
                        <a14:foregroundMark x1="35143" y1="40286" x2="35143" y2="40286"/>
                        <a14:foregroundMark x1="37238" y1="41048" x2="37238" y2="41048"/>
                        <a14:foregroundMark x1="39048" y1="42381" x2="39048" y2="42381"/>
                        <a14:foregroundMark x1="46381" y1="38667" x2="46381" y2="38667"/>
                        <a14:foregroundMark x1="45524" y1="37048" x2="45524" y2="37048"/>
                        <a14:foregroundMark x1="54952" y1="43810" x2="54952" y2="43810"/>
                        <a14:foregroundMark x1="7048" y1="39810" x2="7048" y2="39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99" r="39837" b="49751"/>
          <a:stretch/>
        </p:blipFill>
        <p:spPr>
          <a:xfrm flipH="1">
            <a:off x="9708832" y="148324"/>
            <a:ext cx="2623247" cy="117942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CE9B21-ACCB-7437-BFC5-C885DD57B9AE}"/>
              </a:ext>
            </a:extLst>
          </p:cNvPr>
          <p:cNvSpPr/>
          <p:nvPr/>
        </p:nvSpPr>
        <p:spPr>
          <a:xfrm>
            <a:off x="1176356" y="4043649"/>
            <a:ext cx="1406154" cy="4748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나눔바른고딕" panose="020B0603020101020101"/>
              </a:rPr>
              <a:t>타이머 객체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CDF573DD-E3CC-FE60-F5F2-E35F25337C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t="76200" r="51269" b="922"/>
          <a:stretch/>
        </p:blipFill>
        <p:spPr bwMode="auto">
          <a:xfrm>
            <a:off x="204186" y="2012638"/>
            <a:ext cx="3226483" cy="5565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06D8637-0E09-861D-81C0-78D994FDEB02}"/>
              </a:ext>
            </a:extLst>
          </p:cNvPr>
          <p:cNvCxnSpPr>
            <a:cxnSpLocks/>
          </p:cNvCxnSpPr>
          <p:nvPr/>
        </p:nvCxnSpPr>
        <p:spPr>
          <a:xfrm>
            <a:off x="1524000" y="2580335"/>
            <a:ext cx="0" cy="37782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819DC4-2B87-2F09-3C80-08268DB1D183}"/>
              </a:ext>
            </a:extLst>
          </p:cNvPr>
          <p:cNvSpPr/>
          <p:nvPr/>
        </p:nvSpPr>
        <p:spPr>
          <a:xfrm>
            <a:off x="155756" y="2812341"/>
            <a:ext cx="5440364" cy="47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kern="0" dirty="0" err="1">
                <a:solidFill>
                  <a:srgbClr val="000000"/>
                </a:solidFill>
                <a:latin typeface="+mn-ea"/>
                <a:ea typeface="나눔바른고딕" panose="020B0603020101020101"/>
              </a:rPr>
              <a:t>setSlowingDown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  <a:ea typeface="나눔바른고딕" panose="020B0603020101020101"/>
              </a:rPr>
              <a:t>() :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  <a:ea typeface="나눔바른고딕" panose="020B0603020101020101"/>
              </a:rPr>
              <a:t> 주행 속도를 감속상태로 변경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25433F-7618-150A-1D14-1D4F0DF3E3B5}"/>
              </a:ext>
            </a:extLst>
          </p:cNvPr>
          <p:cNvSpPr/>
          <p:nvPr/>
        </p:nvSpPr>
        <p:spPr>
          <a:xfrm>
            <a:off x="155756" y="136557"/>
            <a:ext cx="1368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Ⅱ  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ko-KR" altLang="en-US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7D323A-1C18-AED4-B3F0-E78CDAA2FF45}"/>
              </a:ext>
            </a:extLst>
          </p:cNvPr>
          <p:cNvCxnSpPr>
            <a:cxnSpLocks/>
          </p:cNvCxnSpPr>
          <p:nvPr/>
        </p:nvCxnSpPr>
        <p:spPr>
          <a:xfrm flipV="1">
            <a:off x="2774731" y="895351"/>
            <a:ext cx="7486869" cy="2880"/>
          </a:xfrm>
          <a:prstGeom prst="line">
            <a:avLst/>
          </a:prstGeom>
          <a:ln w="12700">
            <a:solidFill>
              <a:srgbClr val="DB91A6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27F567-2D1B-DBD2-9CE7-B4A703C94BA6}"/>
              </a:ext>
            </a:extLst>
          </p:cNvPr>
          <p:cNvSpPr/>
          <p:nvPr/>
        </p:nvSpPr>
        <p:spPr>
          <a:xfrm>
            <a:off x="386883" y="605843"/>
            <a:ext cx="2387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인식</a:t>
            </a:r>
          </a:p>
        </p:txBody>
      </p:sp>
    </p:spTree>
    <p:extLst>
      <p:ext uri="{BB962C8B-B14F-4D97-AF65-F5344CB8AC3E}">
        <p14:creationId xmlns:p14="http://schemas.microsoft.com/office/powerpoint/2010/main" val="101594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20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8927"/>
          <a:stretch/>
        </p:blipFill>
        <p:spPr>
          <a:xfrm>
            <a:off x="-4764" y="148324"/>
            <a:ext cx="2090739" cy="298730"/>
          </a:xfrm>
          <a:prstGeom prst="rect">
            <a:avLst/>
          </a:prstGeom>
        </p:spPr>
      </p:pic>
      <p:sp>
        <p:nvSpPr>
          <p:cNvPr id="30" name="제목 1"/>
          <p:cNvSpPr txBox="1">
            <a:spLocks/>
          </p:cNvSpPr>
          <p:nvPr/>
        </p:nvSpPr>
        <p:spPr>
          <a:xfrm>
            <a:off x="386883" y="1258286"/>
            <a:ext cx="2820003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정지선 인식 코드 설명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-13148" y="1473752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E78DFF9-12AC-0EA9-57F4-3ED6EF907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3" t="30251" b="46706"/>
          <a:stretch>
            <a:fillRect/>
          </a:stretch>
        </p:blipFill>
        <p:spPr bwMode="auto">
          <a:xfrm>
            <a:off x="1025652" y="2330577"/>
            <a:ext cx="6075363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0017BA6-546B-7B6F-16AC-8E21CFD303CB}"/>
              </a:ext>
            </a:extLst>
          </p:cNvPr>
          <p:cNvSpPr/>
          <p:nvPr/>
        </p:nvSpPr>
        <p:spPr>
          <a:xfrm>
            <a:off x="6297740" y="4441952"/>
            <a:ext cx="3573462" cy="9175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kern="0" dirty="0">
                <a:solidFill>
                  <a:srgbClr val="000000"/>
                </a:solidFill>
                <a:latin typeface="+mn-ea"/>
                <a:ea typeface="나눔바른고딕" panose="020B0603020101020101"/>
              </a:rPr>
              <a:t>t1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  <a:ea typeface="나눔바른고딕" panose="020B0603020101020101"/>
              </a:rPr>
              <a:t>은 주행을 시작한 시간을 기록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  <a:ea typeface="나눔바른고딕" panose="020B0603020101020101"/>
              </a:rPr>
              <a:t>, </a:t>
            </a:r>
          </a:p>
          <a:p>
            <a:pPr algn="just" ea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kern="0" dirty="0">
                <a:solidFill>
                  <a:srgbClr val="000000"/>
                </a:solidFill>
                <a:latin typeface="+mn-ea"/>
                <a:ea typeface="나눔바른고딕" panose="020B0603020101020101"/>
              </a:rPr>
              <a:t>t2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  <a:ea typeface="나눔바른고딕" panose="020B0603020101020101"/>
              </a:rPr>
              <a:t>는 주행이 끝난 시간을 기록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3381D0-A86A-8E4C-7DF7-E89031685A00}"/>
              </a:ext>
            </a:extLst>
          </p:cNvPr>
          <p:cNvSpPr/>
          <p:nvPr/>
        </p:nvSpPr>
        <p:spPr>
          <a:xfrm>
            <a:off x="3886327" y="1325690"/>
            <a:ext cx="6461125" cy="4762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err="1">
                <a:latin typeface="+mn-ea"/>
                <a:ea typeface="나눔바른고딕" panose="020B0603020101020101"/>
              </a:rPr>
              <a:t>stop_line_count</a:t>
            </a:r>
            <a:r>
              <a:rPr lang="en-US" altLang="ko-KR" b="1" dirty="0">
                <a:latin typeface="+mn-ea"/>
                <a:ea typeface="나눔바른고딕" panose="020B0603020101020101"/>
              </a:rPr>
              <a:t> == 2</a:t>
            </a:r>
            <a:r>
              <a:rPr lang="ko-KR" altLang="en-US" b="1" dirty="0">
                <a:latin typeface="+mn-ea"/>
                <a:ea typeface="나눔바른고딕" panose="020B0603020101020101"/>
              </a:rPr>
              <a:t>인 경우는 마지막 정지선을 의미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D4889FD-DEC0-6F94-A39A-924C4A500670}"/>
              </a:ext>
            </a:extLst>
          </p:cNvPr>
          <p:cNvCxnSpPr>
            <a:cxnSpLocks/>
          </p:cNvCxnSpPr>
          <p:nvPr/>
        </p:nvCxnSpPr>
        <p:spPr>
          <a:xfrm flipV="1">
            <a:off x="4348290" y="2006727"/>
            <a:ext cx="1146175" cy="55403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46E3768-BD6B-892C-DBF3-95EBB538A250}"/>
              </a:ext>
            </a:extLst>
          </p:cNvPr>
          <p:cNvCxnSpPr>
            <a:cxnSpLocks/>
          </p:cNvCxnSpPr>
          <p:nvPr/>
        </p:nvCxnSpPr>
        <p:spPr>
          <a:xfrm>
            <a:off x="4930902" y="3257677"/>
            <a:ext cx="1547813" cy="105092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81F5B11-2996-4AA8-7AE5-C817368E16E3}"/>
              </a:ext>
            </a:extLst>
          </p:cNvPr>
          <p:cNvCxnSpPr>
            <a:cxnSpLocks/>
          </p:cNvCxnSpPr>
          <p:nvPr/>
        </p:nvCxnSpPr>
        <p:spPr>
          <a:xfrm>
            <a:off x="2536952" y="3627565"/>
            <a:ext cx="0" cy="127317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Rectangle 1">
            <a:extLst>
              <a:ext uri="{FF2B5EF4-FFF2-40B4-BE49-F238E27FC236}">
                <a16:creationId xmlns:a16="http://schemas.microsoft.com/office/drawing/2014/main" id="{9F4F22DC-8006-BB77-D436-AED8C7DA8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815" y="5034090"/>
            <a:ext cx="4903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ko-KR" altLang="ko-KR" b="1" dirty="0" err="1">
                <a:latin typeface="+mn-ea"/>
                <a:ea typeface="나눔바른고딕" panose="020B0603020101020101"/>
              </a:rPr>
              <a:t>self.twist</a:t>
            </a:r>
            <a:r>
              <a:rPr lang="ko-KR" altLang="ko-KR" b="1" dirty="0">
                <a:solidFill>
                  <a:srgbClr val="0F0F0F"/>
                </a:solidFill>
                <a:latin typeface="+mn-ea"/>
                <a:ea typeface="나눔바른고딕" panose="020B0603020101020101"/>
              </a:rPr>
              <a:t> 메시지를 </a:t>
            </a:r>
            <a:r>
              <a:rPr lang="ko-KR" altLang="ko-KR" b="1" dirty="0">
                <a:latin typeface="+mn-ea"/>
                <a:ea typeface="나눔바른고딕" panose="020B0603020101020101"/>
              </a:rPr>
              <a:t>_</a:t>
            </a:r>
            <a:r>
              <a:rPr lang="ko-KR" altLang="ko-KR" b="1" dirty="0" err="1">
                <a:latin typeface="+mn-ea"/>
                <a:ea typeface="나눔바른고딕" panose="020B0603020101020101"/>
              </a:rPr>
              <a:t>publisher</a:t>
            </a:r>
            <a:r>
              <a:rPr lang="ko-KR" altLang="ko-KR" b="1" dirty="0" err="1">
                <a:solidFill>
                  <a:srgbClr val="0F0F0F"/>
                </a:solidFill>
                <a:latin typeface="+mn-ea"/>
                <a:ea typeface="나눔바른고딕" panose="020B0603020101020101"/>
              </a:rPr>
              <a:t>를</a:t>
            </a:r>
            <a:r>
              <a:rPr lang="ko-KR" altLang="ko-KR" b="1" dirty="0">
                <a:solidFill>
                  <a:srgbClr val="0F0F0F"/>
                </a:solidFill>
                <a:latin typeface="+mn-ea"/>
                <a:ea typeface="나눔바른고딕" panose="020B0603020101020101"/>
              </a:rPr>
              <a:t> 통해 발행</a:t>
            </a:r>
            <a:r>
              <a:rPr lang="en-US" altLang="ko-KR" b="1" dirty="0">
                <a:solidFill>
                  <a:srgbClr val="0F0F0F"/>
                </a:solidFill>
                <a:latin typeface="+mn-ea"/>
                <a:ea typeface="나눔바른고딕" panose="020B0603020101020101"/>
              </a:rPr>
              <a:t> </a:t>
            </a:r>
            <a:r>
              <a:rPr lang="ko-KR" altLang="en-US" b="1" dirty="0">
                <a:latin typeface="+mn-ea"/>
                <a:ea typeface="나눔바른고딕" panose="020B0603020101020101"/>
              </a:rPr>
              <a:t>후</a:t>
            </a:r>
            <a:r>
              <a:rPr lang="en-US" altLang="ko-KR" b="1" dirty="0">
                <a:latin typeface="+mn-ea"/>
                <a:ea typeface="나눔바른고딕" panose="020B0603020101020101"/>
              </a:rPr>
              <a:t> </a:t>
            </a:r>
            <a:r>
              <a:rPr lang="en-US" altLang="ko-KR" b="1" dirty="0">
                <a:ea typeface="나눔바른고딕" panose="020B0603020101020101"/>
              </a:rPr>
              <a:t>ROS2 </a:t>
            </a:r>
            <a:r>
              <a:rPr lang="ko-KR" altLang="en-US" b="1" dirty="0">
                <a:ea typeface="나눔바른고딕" panose="020B0603020101020101"/>
              </a:rPr>
              <a:t>토픽에 전송하여 주행을 정지</a:t>
            </a:r>
          </a:p>
        </p:txBody>
      </p:sp>
      <p:pic>
        <p:nvPicPr>
          <p:cNvPr id="4" name="그림 3" descr="차량, 육상 차량, 바퀴, 교통이(가) 표시된 사진&#10;&#10;자동 생성된 설명">
            <a:extLst>
              <a:ext uri="{FF2B5EF4-FFF2-40B4-BE49-F238E27FC236}">
                <a16:creationId xmlns:a16="http://schemas.microsoft.com/office/drawing/2014/main" id="{E231575E-A7C1-AB7E-6D53-2887601B42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7048" r="90000">
                        <a14:foregroundMark x1="30286" y1="40286" x2="30286" y2="40286"/>
                        <a14:foregroundMark x1="35143" y1="40286" x2="35143" y2="40286"/>
                        <a14:foregroundMark x1="37238" y1="41048" x2="37238" y2="41048"/>
                        <a14:foregroundMark x1="39048" y1="42381" x2="39048" y2="42381"/>
                        <a14:foregroundMark x1="46381" y1="38667" x2="46381" y2="38667"/>
                        <a14:foregroundMark x1="45524" y1="37048" x2="45524" y2="37048"/>
                        <a14:foregroundMark x1="54952" y1="43810" x2="54952" y2="43810"/>
                        <a14:foregroundMark x1="7048" y1="39810" x2="7048" y2="39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99" r="39837" b="49751"/>
          <a:stretch/>
        </p:blipFill>
        <p:spPr>
          <a:xfrm flipH="1">
            <a:off x="9708832" y="148324"/>
            <a:ext cx="2623247" cy="117942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12A07F7-648F-4DF4-4E65-C58EE7FFC2CC}"/>
              </a:ext>
            </a:extLst>
          </p:cNvPr>
          <p:cNvSpPr/>
          <p:nvPr/>
        </p:nvSpPr>
        <p:spPr>
          <a:xfrm>
            <a:off x="155756" y="136557"/>
            <a:ext cx="1368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Ⅱ  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ko-KR" altLang="en-US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8BF1884-0DD7-C59E-2178-371DC05D2884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774731" y="895351"/>
            <a:ext cx="7486869" cy="2880"/>
          </a:xfrm>
          <a:prstGeom prst="line">
            <a:avLst/>
          </a:prstGeom>
          <a:ln w="12700">
            <a:solidFill>
              <a:srgbClr val="DB91A6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16FB99-559C-05FD-A1B0-44E7A594A5F7}"/>
              </a:ext>
            </a:extLst>
          </p:cNvPr>
          <p:cNvSpPr/>
          <p:nvPr/>
        </p:nvSpPr>
        <p:spPr>
          <a:xfrm>
            <a:off x="386883" y="605843"/>
            <a:ext cx="2387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인식</a:t>
            </a:r>
          </a:p>
        </p:txBody>
      </p:sp>
    </p:spTree>
    <p:extLst>
      <p:ext uri="{BB962C8B-B14F-4D97-AF65-F5344CB8AC3E}">
        <p14:creationId xmlns:p14="http://schemas.microsoft.com/office/powerpoint/2010/main" val="117493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8927"/>
          <a:stretch/>
        </p:blipFill>
        <p:spPr>
          <a:xfrm>
            <a:off x="-4764" y="148324"/>
            <a:ext cx="2090739" cy="298730"/>
          </a:xfrm>
          <a:prstGeom prst="rect">
            <a:avLst/>
          </a:prstGeom>
        </p:spPr>
      </p:pic>
      <p:sp>
        <p:nvSpPr>
          <p:cNvPr id="30" name="제목 1"/>
          <p:cNvSpPr txBox="1">
            <a:spLocks/>
          </p:cNvSpPr>
          <p:nvPr/>
        </p:nvSpPr>
        <p:spPr>
          <a:xfrm>
            <a:off x="386883" y="1258286"/>
            <a:ext cx="1531188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시뮬레이션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-13148" y="1473752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A1CC757-2D1D-A3ED-7492-C7069CFF3642}"/>
              </a:ext>
            </a:extLst>
          </p:cNvPr>
          <p:cNvGrpSpPr/>
          <p:nvPr/>
        </p:nvGrpSpPr>
        <p:grpSpPr>
          <a:xfrm>
            <a:off x="1346200" y="2212880"/>
            <a:ext cx="9499600" cy="2432240"/>
            <a:chOff x="203200" y="2392363"/>
            <a:chExt cx="9499600" cy="24322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1B45054-981D-43E5-2B90-125D74EF7B09}"/>
                </a:ext>
              </a:extLst>
            </p:cNvPr>
            <p:cNvSpPr/>
            <p:nvPr/>
          </p:nvSpPr>
          <p:spPr>
            <a:xfrm>
              <a:off x="2209736" y="4340416"/>
              <a:ext cx="5486527" cy="4841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1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해당 차량이 정지선을 인식하고 </a:t>
              </a:r>
              <a:r>
                <a:rPr lang="ko-KR" altLang="en-US" b="1" dirty="0">
                  <a:ea typeface="나눔바른고딕" panose="020B0603020101020101"/>
                </a:rPr>
                <a:t>속도 조절 및 정지</a:t>
              </a:r>
            </a:p>
          </p:txBody>
        </p:sp>
        <p:pic>
          <p:nvPicPr>
            <p:cNvPr id="7" name="Picture 9">
              <a:extLst>
                <a:ext uri="{FF2B5EF4-FFF2-40B4-BE49-F238E27FC236}">
                  <a16:creationId xmlns:a16="http://schemas.microsoft.com/office/drawing/2014/main" id="{605EE644-352F-D996-A4D5-EC08ED2D8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2575" y="2392363"/>
              <a:ext cx="3070225" cy="166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1">
              <a:extLst>
                <a:ext uri="{FF2B5EF4-FFF2-40B4-BE49-F238E27FC236}">
                  <a16:creationId xmlns:a16="http://schemas.microsoft.com/office/drawing/2014/main" id="{BBBB8636-16CB-6FCC-4B48-B4B58F14F2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7888" y="2392363"/>
              <a:ext cx="3070225" cy="166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3">
              <a:extLst>
                <a:ext uri="{FF2B5EF4-FFF2-40B4-BE49-F238E27FC236}">
                  <a16:creationId xmlns:a16="http://schemas.microsoft.com/office/drawing/2014/main" id="{27FE1D64-08A4-BB5E-BDF4-69452CEB9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200" y="2392363"/>
              <a:ext cx="3071813" cy="166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그림 3" descr="차량, 육상 차량, 바퀴, 교통이(가) 표시된 사진&#10;&#10;자동 생성된 설명">
            <a:extLst>
              <a:ext uri="{FF2B5EF4-FFF2-40B4-BE49-F238E27FC236}">
                <a16:creationId xmlns:a16="http://schemas.microsoft.com/office/drawing/2014/main" id="{D7B32583-AEEC-A9CC-B5E6-DB81AA80473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7048" r="90000">
                        <a14:foregroundMark x1="30286" y1="40286" x2="30286" y2="40286"/>
                        <a14:foregroundMark x1="35143" y1="40286" x2="35143" y2="40286"/>
                        <a14:foregroundMark x1="37238" y1="41048" x2="37238" y2="41048"/>
                        <a14:foregroundMark x1="39048" y1="42381" x2="39048" y2="42381"/>
                        <a14:foregroundMark x1="46381" y1="38667" x2="46381" y2="38667"/>
                        <a14:foregroundMark x1="45524" y1="37048" x2="45524" y2="37048"/>
                        <a14:foregroundMark x1="54952" y1="43810" x2="54952" y2="43810"/>
                        <a14:foregroundMark x1="7048" y1="39810" x2="7048" y2="39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99" r="39837" b="49751"/>
          <a:stretch/>
        </p:blipFill>
        <p:spPr>
          <a:xfrm flipH="1">
            <a:off x="9708832" y="148324"/>
            <a:ext cx="2623247" cy="117942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81B4EA-A2D6-87D0-C862-CFA761C0D3AF}"/>
              </a:ext>
            </a:extLst>
          </p:cNvPr>
          <p:cNvSpPr/>
          <p:nvPr/>
        </p:nvSpPr>
        <p:spPr>
          <a:xfrm>
            <a:off x="155756" y="136557"/>
            <a:ext cx="1368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Ⅱ  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ko-KR" altLang="en-US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0673504-E8C7-7833-BCDF-C58BD9624218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774731" y="895351"/>
            <a:ext cx="7486869" cy="2880"/>
          </a:xfrm>
          <a:prstGeom prst="line">
            <a:avLst/>
          </a:prstGeom>
          <a:ln w="12700">
            <a:solidFill>
              <a:srgbClr val="DB91A6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75EE5A-15F2-F5FE-2DAA-FD1D43F27F37}"/>
              </a:ext>
            </a:extLst>
          </p:cNvPr>
          <p:cNvSpPr/>
          <p:nvPr/>
        </p:nvSpPr>
        <p:spPr>
          <a:xfrm>
            <a:off x="386883" y="605843"/>
            <a:ext cx="2387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인식</a:t>
            </a:r>
          </a:p>
        </p:txBody>
      </p:sp>
    </p:spTree>
    <p:extLst>
      <p:ext uri="{BB962C8B-B14F-4D97-AF65-F5344CB8AC3E}">
        <p14:creationId xmlns:p14="http://schemas.microsoft.com/office/powerpoint/2010/main" val="221588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8927"/>
          <a:stretch/>
        </p:blipFill>
        <p:spPr>
          <a:xfrm>
            <a:off x="-4764" y="148324"/>
            <a:ext cx="2090739" cy="298730"/>
          </a:xfrm>
          <a:prstGeom prst="rect">
            <a:avLst/>
          </a:prstGeom>
        </p:spPr>
      </p:pic>
      <p:cxnSp>
        <p:nvCxnSpPr>
          <p:cNvPr id="29" name="직선 연결선 28"/>
          <p:cNvCxnSpPr>
            <a:cxnSpLocks/>
            <a:stCxn id="2" idx="3"/>
          </p:cNvCxnSpPr>
          <p:nvPr/>
        </p:nvCxnSpPr>
        <p:spPr>
          <a:xfrm flipV="1">
            <a:off x="3846785" y="895351"/>
            <a:ext cx="6414815" cy="2880"/>
          </a:xfrm>
          <a:prstGeom prst="line">
            <a:avLst/>
          </a:prstGeom>
          <a:ln w="12700">
            <a:solidFill>
              <a:srgbClr val="DB91A6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86882" y="605843"/>
            <a:ext cx="34599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장애물 움직임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756" y="136557"/>
            <a:ext cx="1368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Ⅱ  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ko-KR" altLang="en-US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386883" y="1258286"/>
            <a:ext cx="1332416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설명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-13148" y="1473752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차량, 육상 차량, 바퀴, 교통이(가) 표시된 사진&#10;&#10;자동 생성된 설명">
            <a:extLst>
              <a:ext uri="{FF2B5EF4-FFF2-40B4-BE49-F238E27FC236}">
                <a16:creationId xmlns:a16="http://schemas.microsoft.com/office/drawing/2014/main" id="{6AB51EB1-85CE-5BB9-CA5D-671700A4FE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048" r="90000">
                        <a14:foregroundMark x1="30286" y1="40286" x2="30286" y2="40286"/>
                        <a14:foregroundMark x1="35143" y1="40286" x2="35143" y2="40286"/>
                        <a14:foregroundMark x1="37238" y1="41048" x2="37238" y2="41048"/>
                        <a14:foregroundMark x1="39048" y1="42381" x2="39048" y2="42381"/>
                        <a14:foregroundMark x1="46381" y1="38667" x2="46381" y2="38667"/>
                        <a14:foregroundMark x1="45524" y1="37048" x2="45524" y2="37048"/>
                        <a14:foregroundMark x1="54952" y1="43810" x2="54952" y2="43810"/>
                        <a14:foregroundMark x1="7048" y1="39810" x2="7048" y2="39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99" r="39837" b="49751"/>
          <a:stretch/>
        </p:blipFill>
        <p:spPr>
          <a:xfrm flipH="1">
            <a:off x="9708832" y="148324"/>
            <a:ext cx="2623247" cy="11794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A37E72-F39C-D591-23F3-CBB091D6D7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91" r="1810"/>
          <a:stretch/>
        </p:blipFill>
        <p:spPr>
          <a:xfrm>
            <a:off x="1776504" y="1957856"/>
            <a:ext cx="8255439" cy="22788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C24178-F6B3-4796-4246-ACA39395B0C1}"/>
              </a:ext>
            </a:extLst>
          </p:cNvPr>
          <p:cNvSpPr txBox="1"/>
          <p:nvPr/>
        </p:nvSpPr>
        <p:spPr>
          <a:xfrm>
            <a:off x="2954846" y="4497472"/>
            <a:ext cx="6061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a typeface="나눔바른고딕" panose="020B0603020101020101"/>
              </a:rPr>
              <a:t>설정된 </a:t>
            </a:r>
            <a:r>
              <a:rPr lang="ko-KR" altLang="en-US" sz="2000" b="1" dirty="0" err="1">
                <a:ea typeface="나눔바른고딕" panose="020B0603020101020101"/>
              </a:rPr>
              <a:t>발행률에</a:t>
            </a:r>
            <a:r>
              <a:rPr lang="ko-KR" altLang="en-US" sz="2000" b="1" dirty="0">
                <a:ea typeface="나눔바른고딕" panose="020B0603020101020101"/>
              </a:rPr>
              <a:t> 따라 주기적으로 호출되는 메서드</a:t>
            </a:r>
          </a:p>
        </p:txBody>
      </p:sp>
    </p:spTree>
    <p:extLst>
      <p:ext uri="{BB962C8B-B14F-4D97-AF65-F5344CB8AC3E}">
        <p14:creationId xmlns:p14="http://schemas.microsoft.com/office/powerpoint/2010/main" val="1655037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433E2FE-910F-378C-4DE5-13EF06E59F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45"/>
          <a:stretch/>
        </p:blipFill>
        <p:spPr>
          <a:xfrm>
            <a:off x="1" y="0"/>
            <a:ext cx="12185974" cy="582464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711829" y="1210426"/>
            <a:ext cx="219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</a:p>
        </p:txBody>
      </p:sp>
      <p:sp>
        <p:nvSpPr>
          <p:cNvPr id="39" name="타원 38"/>
          <p:cNvSpPr/>
          <p:nvPr/>
        </p:nvSpPr>
        <p:spPr>
          <a:xfrm>
            <a:off x="7073087" y="1209906"/>
            <a:ext cx="544208" cy="544208"/>
          </a:xfrm>
          <a:prstGeom prst="ellipse">
            <a:avLst/>
          </a:prstGeom>
          <a:solidFill>
            <a:srgbClr val="DB9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Ⅰ</a:t>
            </a:r>
            <a:endParaRPr lang="ko-KR" altLang="en-US" sz="2800" b="1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7073087" y="2852590"/>
            <a:ext cx="544208" cy="544208"/>
          </a:xfrm>
          <a:prstGeom prst="ellipse">
            <a:avLst/>
          </a:prstGeom>
          <a:solidFill>
            <a:srgbClr val="DB9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Ⅱ</a:t>
            </a:r>
            <a:endParaRPr lang="ko-KR" altLang="en-US" sz="2800" b="1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7073087" y="5839448"/>
            <a:ext cx="544208" cy="544208"/>
          </a:xfrm>
          <a:prstGeom prst="ellipse">
            <a:avLst/>
          </a:prstGeom>
          <a:solidFill>
            <a:srgbClr val="DB9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Ⅲ</a:t>
            </a:r>
            <a:endParaRPr lang="ko-KR" altLang="en-US" sz="2800" b="1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711829" y="2847695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기능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E37EED-ECDA-D74E-928A-230E2939D410}"/>
              </a:ext>
            </a:extLst>
          </p:cNvPr>
          <p:cNvSpPr/>
          <p:nvPr/>
        </p:nvSpPr>
        <p:spPr>
          <a:xfrm>
            <a:off x="7711829" y="5829658"/>
            <a:ext cx="219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F7205A-4EC3-E3D3-E7F4-8BCB749FA448}"/>
              </a:ext>
            </a:extLst>
          </p:cNvPr>
          <p:cNvSpPr/>
          <p:nvPr/>
        </p:nvSpPr>
        <p:spPr>
          <a:xfrm>
            <a:off x="7718241" y="1812054"/>
            <a:ext cx="1548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1 . </a:t>
            </a:r>
            <a:r>
              <a:rPr lang="ko-KR" altLang="en-US" sz="2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비전과 목표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FAEEE6-1FA1-1B06-A9CC-12088333FCDF}"/>
              </a:ext>
            </a:extLst>
          </p:cNvPr>
          <p:cNvSpPr/>
          <p:nvPr/>
        </p:nvSpPr>
        <p:spPr>
          <a:xfrm>
            <a:off x="7711829" y="2300085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2 . </a:t>
            </a:r>
            <a:r>
              <a:rPr lang="ko-KR" altLang="en-US" sz="2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 목록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975EE5-8C39-2F19-0152-287516ACC4B1}"/>
              </a:ext>
            </a:extLst>
          </p:cNvPr>
          <p:cNvSpPr/>
          <p:nvPr/>
        </p:nvSpPr>
        <p:spPr>
          <a:xfrm>
            <a:off x="7733891" y="3429000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1 . </a:t>
            </a:r>
            <a:r>
              <a:rPr lang="ko-KR" altLang="en-US" sz="2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차량 출발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EBE751-4184-741B-2B75-927FAFC78CEB}"/>
              </a:ext>
            </a:extLst>
          </p:cNvPr>
          <p:cNvSpPr/>
          <p:nvPr/>
        </p:nvSpPr>
        <p:spPr>
          <a:xfrm>
            <a:off x="7733891" y="3917031"/>
            <a:ext cx="1548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2 . </a:t>
            </a:r>
            <a:r>
              <a:rPr lang="ko-KR" altLang="en-US" sz="2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장애물 인식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7C0697D-030D-01E1-1D8C-19582E6D33DB}"/>
              </a:ext>
            </a:extLst>
          </p:cNvPr>
          <p:cNvSpPr/>
          <p:nvPr/>
        </p:nvSpPr>
        <p:spPr>
          <a:xfrm>
            <a:off x="7733891" y="4401556"/>
            <a:ext cx="111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3 . </a:t>
            </a:r>
            <a:r>
              <a:rPr lang="ko-KR" altLang="en-US" sz="2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인식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F27F4D-5D3A-BD71-9801-81062775D7F1}"/>
              </a:ext>
            </a:extLst>
          </p:cNvPr>
          <p:cNvSpPr/>
          <p:nvPr/>
        </p:nvSpPr>
        <p:spPr>
          <a:xfrm>
            <a:off x="7733891" y="4886081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4 . </a:t>
            </a:r>
            <a:r>
              <a:rPr lang="ko-KR" altLang="en-US" sz="2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장애물 움직임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6BBDEF-E77C-6F35-F027-9D2E41DC37C0}"/>
              </a:ext>
            </a:extLst>
          </p:cNvPr>
          <p:cNvSpPr/>
          <p:nvPr/>
        </p:nvSpPr>
        <p:spPr>
          <a:xfrm>
            <a:off x="7718241" y="5377217"/>
            <a:ext cx="2202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5 . </a:t>
            </a:r>
            <a:r>
              <a:rPr lang="ko-KR" altLang="en-US" sz="2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인터페이스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193F78B-92FC-9240-ACAC-360D84DE5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374" y="5614490"/>
            <a:ext cx="1275932" cy="88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60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8927"/>
          <a:stretch/>
        </p:blipFill>
        <p:spPr>
          <a:xfrm>
            <a:off x="-4764" y="148324"/>
            <a:ext cx="2090739" cy="298730"/>
          </a:xfrm>
          <a:prstGeom prst="rect">
            <a:avLst/>
          </a:prstGeom>
        </p:spPr>
      </p:pic>
      <p:cxnSp>
        <p:nvCxnSpPr>
          <p:cNvPr id="29" name="직선 연결선 28"/>
          <p:cNvCxnSpPr>
            <a:cxnSpLocks/>
            <a:stCxn id="2" idx="3"/>
          </p:cNvCxnSpPr>
          <p:nvPr/>
        </p:nvCxnSpPr>
        <p:spPr>
          <a:xfrm flipV="1">
            <a:off x="3846785" y="895351"/>
            <a:ext cx="6414815" cy="2880"/>
          </a:xfrm>
          <a:prstGeom prst="line">
            <a:avLst/>
          </a:prstGeom>
          <a:ln w="12700">
            <a:solidFill>
              <a:srgbClr val="DB91A6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86882" y="605843"/>
            <a:ext cx="34599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장애물 움직임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756" y="136557"/>
            <a:ext cx="1368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Ⅱ  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ko-KR" altLang="en-US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386883" y="1258286"/>
            <a:ext cx="1332416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설명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-13148" y="1473752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차량, 육상 차량, 바퀴, 교통이(가) 표시된 사진&#10;&#10;자동 생성된 설명">
            <a:extLst>
              <a:ext uri="{FF2B5EF4-FFF2-40B4-BE49-F238E27FC236}">
                <a16:creationId xmlns:a16="http://schemas.microsoft.com/office/drawing/2014/main" id="{6AB51EB1-85CE-5BB9-CA5D-671700A4FE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048" r="90000">
                        <a14:foregroundMark x1="30286" y1="40286" x2="30286" y2="40286"/>
                        <a14:foregroundMark x1="35143" y1="40286" x2="35143" y2="40286"/>
                        <a14:foregroundMark x1="37238" y1="41048" x2="37238" y2="41048"/>
                        <a14:foregroundMark x1="39048" y1="42381" x2="39048" y2="42381"/>
                        <a14:foregroundMark x1="46381" y1="38667" x2="46381" y2="38667"/>
                        <a14:foregroundMark x1="45524" y1="37048" x2="45524" y2="37048"/>
                        <a14:foregroundMark x1="54952" y1="43810" x2="54952" y2="43810"/>
                        <a14:foregroundMark x1="7048" y1="39810" x2="7048" y2="39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99" r="39837" b="49751"/>
          <a:stretch/>
        </p:blipFill>
        <p:spPr>
          <a:xfrm flipH="1">
            <a:off x="9708832" y="148324"/>
            <a:ext cx="2623247" cy="11794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65964D-EB8A-9A51-DD89-CCCFBFA69B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98" b="37663"/>
          <a:stretch/>
        </p:blipFill>
        <p:spPr>
          <a:xfrm>
            <a:off x="1040605" y="1719951"/>
            <a:ext cx="9973624" cy="3830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A4122B-E8F9-96DB-E2EE-C29C743F57A5}"/>
              </a:ext>
            </a:extLst>
          </p:cNvPr>
          <p:cNvSpPr txBox="1"/>
          <p:nvPr/>
        </p:nvSpPr>
        <p:spPr>
          <a:xfrm>
            <a:off x="3215106" y="5762594"/>
            <a:ext cx="5761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a typeface="나눔바른고딕" panose="020B0603020101020101"/>
              </a:rPr>
              <a:t>방향 전환 지점까지의 거리를 계산하는 메서드</a:t>
            </a:r>
            <a:endParaRPr lang="en-US" altLang="ko-KR" sz="2000" b="1" dirty="0"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619844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8927"/>
          <a:stretch/>
        </p:blipFill>
        <p:spPr>
          <a:xfrm>
            <a:off x="-4764" y="148324"/>
            <a:ext cx="2090739" cy="298730"/>
          </a:xfrm>
          <a:prstGeom prst="rect">
            <a:avLst/>
          </a:prstGeom>
        </p:spPr>
      </p:pic>
      <p:cxnSp>
        <p:nvCxnSpPr>
          <p:cNvPr id="29" name="직선 연결선 28"/>
          <p:cNvCxnSpPr>
            <a:cxnSpLocks/>
            <a:stCxn id="2" idx="3"/>
          </p:cNvCxnSpPr>
          <p:nvPr/>
        </p:nvCxnSpPr>
        <p:spPr>
          <a:xfrm flipV="1">
            <a:off x="3846785" y="895351"/>
            <a:ext cx="6414815" cy="2880"/>
          </a:xfrm>
          <a:prstGeom prst="line">
            <a:avLst/>
          </a:prstGeom>
          <a:ln w="12700">
            <a:solidFill>
              <a:srgbClr val="DB91A6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86882" y="605843"/>
            <a:ext cx="34599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장애물 움직임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756" y="136557"/>
            <a:ext cx="1368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Ⅱ  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ko-KR" altLang="en-US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386883" y="1258286"/>
            <a:ext cx="1332416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설명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-13148" y="1473752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차량, 육상 차량, 바퀴, 교통이(가) 표시된 사진&#10;&#10;자동 생성된 설명">
            <a:extLst>
              <a:ext uri="{FF2B5EF4-FFF2-40B4-BE49-F238E27FC236}">
                <a16:creationId xmlns:a16="http://schemas.microsoft.com/office/drawing/2014/main" id="{6AB51EB1-85CE-5BB9-CA5D-671700A4FE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048" r="90000">
                        <a14:foregroundMark x1="30286" y1="40286" x2="30286" y2="40286"/>
                        <a14:foregroundMark x1="35143" y1="40286" x2="35143" y2="40286"/>
                        <a14:foregroundMark x1="37238" y1="41048" x2="37238" y2="41048"/>
                        <a14:foregroundMark x1="39048" y1="42381" x2="39048" y2="42381"/>
                        <a14:foregroundMark x1="46381" y1="38667" x2="46381" y2="38667"/>
                        <a14:foregroundMark x1="45524" y1="37048" x2="45524" y2="37048"/>
                        <a14:foregroundMark x1="54952" y1="43810" x2="54952" y2="43810"/>
                        <a14:foregroundMark x1="7048" y1="39810" x2="7048" y2="39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99" r="39837" b="49751"/>
          <a:stretch/>
        </p:blipFill>
        <p:spPr>
          <a:xfrm flipH="1">
            <a:off x="9708832" y="148324"/>
            <a:ext cx="2623247" cy="11794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3C17F0-9326-D4F5-F478-D3A9A63AFE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37" t="62893" r="29190"/>
          <a:stretch/>
        </p:blipFill>
        <p:spPr>
          <a:xfrm>
            <a:off x="2085975" y="1726494"/>
            <a:ext cx="7613461" cy="2769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B7AA73-5673-9C5A-57EC-FDDAB6B0ABD1}"/>
              </a:ext>
            </a:extLst>
          </p:cNvPr>
          <p:cNvSpPr txBox="1"/>
          <p:nvPr/>
        </p:nvSpPr>
        <p:spPr>
          <a:xfrm>
            <a:off x="3297499" y="4864759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a typeface="나눔바른고딕" panose="020B0603020101020101"/>
              </a:rPr>
              <a:t>목표 지점에 도달하면 방향 전환 메서드를 호출</a:t>
            </a:r>
            <a:br>
              <a:rPr lang="en-US" altLang="ko-KR" b="1" dirty="0">
                <a:ea typeface="나눔바른고딕" panose="020B0603020101020101"/>
              </a:rPr>
            </a:br>
            <a:r>
              <a:rPr lang="en-US" altLang="ko-KR" b="1" dirty="0" err="1">
                <a:ea typeface="나눔바른고딕" panose="020B0603020101020101"/>
              </a:rPr>
              <a:t>turned_state</a:t>
            </a:r>
            <a:r>
              <a:rPr lang="en-US" altLang="ko-KR" b="1" dirty="0">
                <a:ea typeface="나눔바른고딕" panose="020B0603020101020101"/>
              </a:rPr>
              <a:t> </a:t>
            </a:r>
            <a:r>
              <a:rPr lang="ko-KR" altLang="en-US" b="1" dirty="0">
                <a:ea typeface="나눔바른고딕" panose="020B0603020101020101"/>
              </a:rPr>
              <a:t>상태로 시작</a:t>
            </a:r>
            <a:r>
              <a:rPr lang="en-US" altLang="ko-KR" b="1" dirty="0">
                <a:ea typeface="나눔바른고딕" panose="020B0603020101020101"/>
              </a:rPr>
              <a:t>, </a:t>
            </a:r>
            <a:r>
              <a:rPr lang="ko-KR" altLang="en-US" b="1" dirty="0">
                <a:ea typeface="나눔바른고딕" panose="020B0603020101020101"/>
              </a:rPr>
              <a:t>끝 지점 구분</a:t>
            </a:r>
          </a:p>
        </p:txBody>
      </p:sp>
    </p:spTree>
    <p:extLst>
      <p:ext uri="{BB962C8B-B14F-4D97-AF65-F5344CB8AC3E}">
        <p14:creationId xmlns:p14="http://schemas.microsoft.com/office/powerpoint/2010/main" val="2041789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8927"/>
          <a:stretch/>
        </p:blipFill>
        <p:spPr>
          <a:xfrm>
            <a:off x="-4764" y="148324"/>
            <a:ext cx="2090739" cy="298730"/>
          </a:xfrm>
          <a:prstGeom prst="rect">
            <a:avLst/>
          </a:prstGeom>
        </p:spPr>
      </p:pic>
      <p:cxnSp>
        <p:nvCxnSpPr>
          <p:cNvPr id="29" name="직선 연결선 28"/>
          <p:cNvCxnSpPr>
            <a:cxnSpLocks/>
            <a:stCxn id="2" idx="3"/>
          </p:cNvCxnSpPr>
          <p:nvPr/>
        </p:nvCxnSpPr>
        <p:spPr>
          <a:xfrm flipV="1">
            <a:off x="3846785" y="895351"/>
            <a:ext cx="6414815" cy="2880"/>
          </a:xfrm>
          <a:prstGeom prst="line">
            <a:avLst/>
          </a:prstGeom>
          <a:ln w="12700">
            <a:solidFill>
              <a:srgbClr val="DB91A6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86882" y="605843"/>
            <a:ext cx="34599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장애물 움직임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756" y="136557"/>
            <a:ext cx="1368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Ⅱ  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ko-KR" altLang="en-US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386883" y="1258286"/>
            <a:ext cx="1332416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설명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-13148" y="1473752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차량, 육상 차량, 바퀴, 교통이(가) 표시된 사진&#10;&#10;자동 생성된 설명">
            <a:extLst>
              <a:ext uri="{FF2B5EF4-FFF2-40B4-BE49-F238E27FC236}">
                <a16:creationId xmlns:a16="http://schemas.microsoft.com/office/drawing/2014/main" id="{6AB51EB1-85CE-5BB9-CA5D-671700A4FE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048" r="90000">
                        <a14:foregroundMark x1="30286" y1="40286" x2="30286" y2="40286"/>
                        <a14:foregroundMark x1="35143" y1="40286" x2="35143" y2="40286"/>
                        <a14:foregroundMark x1="37238" y1="41048" x2="37238" y2="41048"/>
                        <a14:foregroundMark x1="39048" y1="42381" x2="39048" y2="42381"/>
                        <a14:foregroundMark x1="46381" y1="38667" x2="46381" y2="38667"/>
                        <a14:foregroundMark x1="45524" y1="37048" x2="45524" y2="37048"/>
                        <a14:foregroundMark x1="54952" y1="43810" x2="54952" y2="43810"/>
                        <a14:foregroundMark x1="7048" y1="39810" x2="7048" y2="39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99" r="39837" b="49751"/>
          <a:stretch/>
        </p:blipFill>
        <p:spPr>
          <a:xfrm flipH="1">
            <a:off x="9708832" y="148324"/>
            <a:ext cx="2623247" cy="11794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BFF275-438F-DAC2-36EA-0F169F884C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76"/>
          <a:stretch/>
        </p:blipFill>
        <p:spPr>
          <a:xfrm>
            <a:off x="1670587" y="2202646"/>
            <a:ext cx="8850825" cy="18609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AF5B88-1D2C-EF5D-72EB-A43216C5E56C}"/>
              </a:ext>
            </a:extLst>
          </p:cNvPr>
          <p:cNvSpPr txBox="1"/>
          <p:nvPr/>
        </p:nvSpPr>
        <p:spPr>
          <a:xfrm>
            <a:off x="2382296" y="4346255"/>
            <a:ext cx="7427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ea typeface="나눔바른고딕" panose="020B0603020101020101"/>
              </a:rPr>
              <a:t>현재 선속도의 부호를 반전시켜 큐브의 방향을 전환하는 메서드</a:t>
            </a:r>
            <a:endParaRPr lang="en-US" altLang="ko-KR" sz="2000" b="1" dirty="0"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933912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8927"/>
          <a:stretch/>
        </p:blipFill>
        <p:spPr>
          <a:xfrm>
            <a:off x="-4764" y="148324"/>
            <a:ext cx="2090739" cy="298730"/>
          </a:xfrm>
          <a:prstGeom prst="rect">
            <a:avLst/>
          </a:prstGeom>
        </p:spPr>
      </p:pic>
      <p:cxnSp>
        <p:nvCxnSpPr>
          <p:cNvPr id="29" name="직선 연결선 28"/>
          <p:cNvCxnSpPr>
            <a:cxnSpLocks/>
            <a:stCxn id="2" idx="3"/>
          </p:cNvCxnSpPr>
          <p:nvPr/>
        </p:nvCxnSpPr>
        <p:spPr>
          <a:xfrm flipV="1">
            <a:off x="3846785" y="895351"/>
            <a:ext cx="6414815" cy="2880"/>
          </a:xfrm>
          <a:prstGeom prst="line">
            <a:avLst/>
          </a:prstGeom>
          <a:ln w="12700">
            <a:solidFill>
              <a:srgbClr val="DB91A6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86882" y="605843"/>
            <a:ext cx="34599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장애물 움직임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756" y="136557"/>
            <a:ext cx="1368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Ⅱ  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ko-KR" altLang="en-US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386883" y="1258286"/>
            <a:ext cx="1601721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 단계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-13148" y="1473752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차량, 육상 차량, 바퀴, 교통이(가) 표시된 사진&#10;&#10;자동 생성된 설명">
            <a:extLst>
              <a:ext uri="{FF2B5EF4-FFF2-40B4-BE49-F238E27FC236}">
                <a16:creationId xmlns:a16="http://schemas.microsoft.com/office/drawing/2014/main" id="{6AB51EB1-85CE-5BB9-CA5D-671700A4FE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048" r="90000">
                        <a14:foregroundMark x1="30286" y1="40286" x2="30286" y2="40286"/>
                        <a14:foregroundMark x1="35143" y1="40286" x2="35143" y2="40286"/>
                        <a14:foregroundMark x1="37238" y1="41048" x2="37238" y2="41048"/>
                        <a14:foregroundMark x1="39048" y1="42381" x2="39048" y2="42381"/>
                        <a14:foregroundMark x1="46381" y1="38667" x2="46381" y2="38667"/>
                        <a14:foregroundMark x1="45524" y1="37048" x2="45524" y2="37048"/>
                        <a14:foregroundMark x1="54952" y1="43810" x2="54952" y2="43810"/>
                        <a14:foregroundMark x1="7048" y1="39810" x2="7048" y2="39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99" r="39837" b="49751"/>
          <a:stretch/>
        </p:blipFill>
        <p:spPr>
          <a:xfrm flipH="1">
            <a:off x="9708832" y="148324"/>
            <a:ext cx="2623247" cy="1179429"/>
          </a:xfrm>
          <a:prstGeom prst="rect">
            <a:avLst/>
          </a:prstGeom>
        </p:spPr>
      </p:pic>
      <p:pic>
        <p:nvPicPr>
          <p:cNvPr id="8" name="그림 7" descr="라인, 도로, 평행, 인프라이(가) 표시된 사진&#10;&#10;자동 생성된 설명">
            <a:extLst>
              <a:ext uri="{FF2B5EF4-FFF2-40B4-BE49-F238E27FC236}">
                <a16:creationId xmlns:a16="http://schemas.microsoft.com/office/drawing/2014/main" id="{977BF76F-3332-648C-3ABA-04B249D95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74" y="1617261"/>
            <a:ext cx="7335549" cy="41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34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8927"/>
          <a:stretch/>
        </p:blipFill>
        <p:spPr>
          <a:xfrm>
            <a:off x="-4764" y="148324"/>
            <a:ext cx="2090739" cy="298730"/>
          </a:xfrm>
          <a:prstGeom prst="rect">
            <a:avLst/>
          </a:prstGeom>
        </p:spPr>
      </p:pic>
      <p:cxnSp>
        <p:nvCxnSpPr>
          <p:cNvPr id="29" name="직선 연결선 28"/>
          <p:cNvCxnSpPr>
            <a:cxnSpLocks/>
            <a:stCxn id="8" idx="3"/>
          </p:cNvCxnSpPr>
          <p:nvPr/>
        </p:nvCxnSpPr>
        <p:spPr>
          <a:xfrm flipV="1">
            <a:off x="4461641" y="895351"/>
            <a:ext cx="5799959" cy="2880"/>
          </a:xfrm>
          <a:prstGeom prst="line">
            <a:avLst/>
          </a:prstGeom>
          <a:ln w="12700">
            <a:solidFill>
              <a:srgbClr val="DB91A6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1"/>
          <p:cNvSpPr txBox="1">
            <a:spLocks/>
          </p:cNvSpPr>
          <p:nvPr/>
        </p:nvSpPr>
        <p:spPr>
          <a:xfrm>
            <a:off x="386883" y="1258286"/>
            <a:ext cx="339684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설명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-13148" y="1473752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34F1112-AD45-8105-AF43-7FDD9B3F9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83" y="1804996"/>
            <a:ext cx="6052064" cy="24187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BF0617-4FC1-A974-414A-17D667FD4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894" y="4066608"/>
            <a:ext cx="6074334" cy="25784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C7E2A7-9826-FCE4-0031-9118EF429001}"/>
              </a:ext>
            </a:extLst>
          </p:cNvPr>
          <p:cNvSpPr txBox="1"/>
          <p:nvPr/>
        </p:nvSpPr>
        <p:spPr>
          <a:xfrm>
            <a:off x="7270682" y="1914694"/>
            <a:ext cx="299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바른고딕" panose="020B0603020101020101"/>
              </a:rPr>
              <a:t>차량의 주행 상태를 표시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E2FA41-4215-699B-B3B7-1BB843EB0240}"/>
              </a:ext>
            </a:extLst>
          </p:cNvPr>
          <p:cNvSpPr txBox="1"/>
          <p:nvPr/>
        </p:nvSpPr>
        <p:spPr>
          <a:xfrm>
            <a:off x="8459659" y="2730734"/>
            <a:ext cx="3509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바른고딕" panose="020B0603020101020101"/>
              </a:rPr>
              <a:t>차량의 주행 결과 표시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F5DCBF-5E88-1DFE-79CB-1587BAEDA668}"/>
              </a:ext>
            </a:extLst>
          </p:cNvPr>
          <p:cNvSpPr txBox="1"/>
          <p:nvPr/>
        </p:nvSpPr>
        <p:spPr>
          <a:xfrm>
            <a:off x="7211088" y="3585152"/>
            <a:ext cx="249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바른고딕" panose="020B0603020101020101"/>
              </a:rPr>
              <a:t>차량 주행 실행 버튼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4485A6-3C21-967F-7C8A-DF53463D5F8C}"/>
              </a:ext>
            </a:extLst>
          </p:cNvPr>
          <p:cNvSpPr txBox="1"/>
          <p:nvPr/>
        </p:nvSpPr>
        <p:spPr>
          <a:xfrm>
            <a:off x="2246494" y="4533287"/>
            <a:ext cx="283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바른고딕" panose="020B0603020101020101"/>
              </a:rPr>
              <a:t>버튼 클릭 시 차량 주행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114DE56-065D-B77B-472E-4FF3F075F552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164838" y="2099360"/>
            <a:ext cx="2105844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575A561-F6D4-D96C-485E-C2EC35654E6E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717312" y="2915400"/>
            <a:ext cx="174234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1506FC-C5D5-3E33-0B87-3DB63B83E792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457676" y="3769818"/>
            <a:ext cx="175341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1A1A585-CAE0-0F29-862F-7F7A82691526}"/>
              </a:ext>
            </a:extLst>
          </p:cNvPr>
          <p:cNvCxnSpPr>
            <a:cxnSpLocks/>
          </p:cNvCxnSpPr>
          <p:nvPr/>
        </p:nvCxnSpPr>
        <p:spPr>
          <a:xfrm flipH="1">
            <a:off x="4803745" y="4710271"/>
            <a:ext cx="1275149" cy="768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그림 3" descr="차량, 육상 차량, 바퀴, 교통이(가) 표시된 사진&#10;&#10;자동 생성된 설명">
            <a:extLst>
              <a:ext uri="{FF2B5EF4-FFF2-40B4-BE49-F238E27FC236}">
                <a16:creationId xmlns:a16="http://schemas.microsoft.com/office/drawing/2014/main" id="{A7823791-1ABE-06E9-F35D-D06563F2C90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7048" r="90000">
                        <a14:foregroundMark x1="30286" y1="40286" x2="30286" y2="40286"/>
                        <a14:foregroundMark x1="35143" y1="40286" x2="35143" y2="40286"/>
                        <a14:foregroundMark x1="37238" y1="41048" x2="37238" y2="41048"/>
                        <a14:foregroundMark x1="39048" y1="42381" x2="39048" y2="42381"/>
                        <a14:foregroundMark x1="46381" y1="38667" x2="46381" y2="38667"/>
                        <a14:foregroundMark x1="45524" y1="37048" x2="45524" y2="37048"/>
                        <a14:foregroundMark x1="54952" y1="43810" x2="54952" y2="43810"/>
                        <a14:foregroundMark x1="7048" y1="39810" x2="7048" y2="39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99" r="39837" b="49751"/>
          <a:stretch/>
        </p:blipFill>
        <p:spPr>
          <a:xfrm flipH="1">
            <a:off x="9708832" y="148324"/>
            <a:ext cx="2623247" cy="117942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8E65EFD-1FD2-68B0-A86C-B78111EB5CE7}"/>
              </a:ext>
            </a:extLst>
          </p:cNvPr>
          <p:cNvSpPr/>
          <p:nvPr/>
        </p:nvSpPr>
        <p:spPr>
          <a:xfrm>
            <a:off x="155756" y="136557"/>
            <a:ext cx="1368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Ⅱ  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ko-KR" altLang="en-US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B2EFA-967E-832A-FCE6-B7BA1A2CBB09}"/>
              </a:ext>
            </a:extLst>
          </p:cNvPr>
          <p:cNvSpPr/>
          <p:nvPr/>
        </p:nvSpPr>
        <p:spPr>
          <a:xfrm>
            <a:off x="386882" y="605843"/>
            <a:ext cx="40747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인터페이스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06502C-3685-5DB7-DE1B-9F2270DC1603}"/>
              </a:ext>
            </a:extLst>
          </p:cNvPr>
          <p:cNvSpPr txBox="1"/>
          <p:nvPr/>
        </p:nvSpPr>
        <p:spPr>
          <a:xfrm>
            <a:off x="7737370" y="418886"/>
            <a:ext cx="247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바른고딕" panose="020B0603020101020101"/>
              </a:rPr>
              <a:t>GUI.py </a:t>
            </a:r>
            <a:r>
              <a:rPr lang="en-US" altLang="ko-KR" dirty="0" err="1">
                <a:ea typeface="나눔바른고딕" panose="020B0603020101020101"/>
              </a:rPr>
              <a:t>GuiRun</a:t>
            </a:r>
            <a:r>
              <a:rPr lang="en-US" altLang="ko-KR" dirty="0">
                <a:ea typeface="나눔바른고딕" panose="020B0603020101020101"/>
              </a:rPr>
              <a:t> </a:t>
            </a:r>
            <a:r>
              <a:rPr lang="ko-KR" altLang="en-US" dirty="0">
                <a:ea typeface="나눔바른고딕" panose="020B0603020101020101"/>
              </a:rPr>
              <a:t>클래스</a:t>
            </a:r>
            <a:endParaRPr lang="en-US" altLang="ko-KR" dirty="0"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970720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E184C3E-3BDE-4C1B-10A2-6CC74887F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12" y="5311591"/>
            <a:ext cx="8562972" cy="14178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8927"/>
          <a:stretch/>
        </p:blipFill>
        <p:spPr>
          <a:xfrm>
            <a:off x="-4764" y="148324"/>
            <a:ext cx="2090739" cy="298730"/>
          </a:xfrm>
          <a:prstGeom prst="rect">
            <a:avLst/>
          </a:prstGeom>
        </p:spPr>
      </p:pic>
      <p:sp>
        <p:nvSpPr>
          <p:cNvPr id="30" name="제목 1"/>
          <p:cNvSpPr txBox="1">
            <a:spLocks/>
          </p:cNvSpPr>
          <p:nvPr/>
        </p:nvSpPr>
        <p:spPr>
          <a:xfrm>
            <a:off x="386883" y="1258286"/>
            <a:ext cx="1332416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설명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-13148" y="1473752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4A98BD-F8F3-98FE-49A6-315C1244D22C}"/>
              </a:ext>
            </a:extLst>
          </p:cNvPr>
          <p:cNvSpPr txBox="1"/>
          <p:nvPr/>
        </p:nvSpPr>
        <p:spPr>
          <a:xfrm>
            <a:off x="8313090" y="4724709"/>
            <a:ext cx="3825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바른고딕" panose="020B0603020101020101"/>
              </a:rPr>
              <a:t>시간 메시지가 도착했을 때</a:t>
            </a:r>
            <a:r>
              <a:rPr lang="en-US" altLang="ko-KR" b="1" dirty="0">
                <a:ea typeface="나눔바른고딕" panose="020B0603020101020101"/>
              </a:rPr>
              <a:t> </a:t>
            </a:r>
            <a:r>
              <a:rPr lang="ko-KR" altLang="en-US" b="1" dirty="0">
                <a:ea typeface="나눔바른고딕" panose="020B0603020101020101"/>
              </a:rPr>
              <a:t>호출됨</a:t>
            </a:r>
            <a:endParaRPr lang="en-US" altLang="ko-KR" b="1" dirty="0">
              <a:ea typeface="나눔바른고딕" panose="020B0603020101020101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9102C4-46CB-B22D-EFCB-0083E682A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605" y="1213796"/>
            <a:ext cx="5949598" cy="13740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C2182B-71F1-8A0B-8082-D4FED4E17F11}"/>
              </a:ext>
            </a:extLst>
          </p:cNvPr>
          <p:cNvSpPr txBox="1"/>
          <p:nvPr/>
        </p:nvSpPr>
        <p:spPr>
          <a:xfrm>
            <a:off x="9269395" y="2953509"/>
            <a:ext cx="253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바른고딕" panose="020B0603020101020101"/>
              </a:rPr>
              <a:t>주행 결과를 업데이트</a:t>
            </a:r>
            <a:endParaRPr lang="en-US" altLang="ko-KR" b="1" dirty="0">
              <a:ea typeface="나눔바른고딕" panose="020B0603020101020101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2C26D7-17E3-B23E-7610-D0EFEFB70A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16" t="27425" r="13686" b="38621"/>
          <a:stretch/>
        </p:blipFill>
        <p:spPr>
          <a:xfrm>
            <a:off x="466124" y="3202720"/>
            <a:ext cx="5629876" cy="1926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88EC98-390E-A41C-DDC7-E18A4EF48530}"/>
              </a:ext>
            </a:extLst>
          </p:cNvPr>
          <p:cNvSpPr txBox="1"/>
          <p:nvPr/>
        </p:nvSpPr>
        <p:spPr>
          <a:xfrm>
            <a:off x="8456348" y="3788797"/>
            <a:ext cx="192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ea typeface="나눔바른고딕" panose="020B0603020101020101"/>
              </a:rPr>
              <a:t>Subscriber</a:t>
            </a:r>
            <a:r>
              <a:rPr lang="ko-KR" altLang="en-US" b="1" dirty="0">
                <a:ea typeface="나눔바른고딕" panose="020B0603020101020101"/>
              </a:rPr>
              <a:t> 생성</a:t>
            </a:r>
            <a:endParaRPr lang="en-US" altLang="ko-KR" b="1" dirty="0">
              <a:ea typeface="나눔바른고딕" panose="020B0603020101020101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15B0E5F-9283-0BE5-3753-43F5C5082B02}"/>
              </a:ext>
            </a:extLst>
          </p:cNvPr>
          <p:cNvCxnSpPr>
            <a:cxnSpLocks/>
          </p:cNvCxnSpPr>
          <p:nvPr/>
        </p:nvCxnSpPr>
        <p:spPr>
          <a:xfrm>
            <a:off x="8872203" y="2045800"/>
            <a:ext cx="1353497" cy="780094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7DDC39E-89C0-6746-24E4-C4119890D86C}"/>
              </a:ext>
            </a:extLst>
          </p:cNvPr>
          <p:cNvCxnSpPr>
            <a:cxnSpLocks/>
          </p:cNvCxnSpPr>
          <p:nvPr/>
        </p:nvCxnSpPr>
        <p:spPr>
          <a:xfrm flipV="1">
            <a:off x="7361620" y="4938375"/>
            <a:ext cx="951470" cy="70582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AFB1960-48B6-DC07-9BF8-5872818B554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577440" y="3952571"/>
            <a:ext cx="2878908" cy="2089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858B726-5170-BE81-4F36-175839A895E4}"/>
              </a:ext>
            </a:extLst>
          </p:cNvPr>
          <p:cNvSpPr txBox="1"/>
          <p:nvPr/>
        </p:nvSpPr>
        <p:spPr>
          <a:xfrm>
            <a:off x="493018" y="2768843"/>
            <a:ext cx="430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바른고딕" panose="020B0603020101020101"/>
              </a:rPr>
              <a:t>time_sub.py </a:t>
            </a:r>
            <a:r>
              <a:rPr lang="en-US" altLang="ko-KR" dirty="0" err="1">
                <a:ea typeface="나눔바른고딕" panose="020B0603020101020101"/>
              </a:rPr>
              <a:t>TimeSubscriber</a:t>
            </a:r>
            <a:r>
              <a:rPr lang="en-US" altLang="ko-KR" dirty="0">
                <a:ea typeface="나눔바른고딕" panose="020B0603020101020101"/>
              </a:rPr>
              <a:t> </a:t>
            </a:r>
            <a:r>
              <a:rPr lang="ko-KR" altLang="en-US" dirty="0">
                <a:ea typeface="나눔바른고딕" panose="020B0603020101020101"/>
              </a:rPr>
              <a:t>클래스</a:t>
            </a:r>
            <a:endParaRPr lang="en-US" altLang="ko-KR" dirty="0">
              <a:ea typeface="나눔바른고딕" panose="020B0603020101020101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5C61C6-5226-78BF-BC60-E2BC86F336F6}"/>
              </a:ext>
            </a:extLst>
          </p:cNvPr>
          <p:cNvSpPr txBox="1"/>
          <p:nvPr/>
        </p:nvSpPr>
        <p:spPr>
          <a:xfrm>
            <a:off x="6416307" y="1643584"/>
            <a:ext cx="262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바른고딕" panose="020B0603020101020101"/>
              </a:rPr>
              <a:t>GUI.py </a:t>
            </a:r>
            <a:r>
              <a:rPr lang="en-US" altLang="ko-KR" dirty="0" err="1">
                <a:ea typeface="나눔바른고딕" panose="020B0603020101020101"/>
              </a:rPr>
              <a:t>GuiRun</a:t>
            </a:r>
            <a:r>
              <a:rPr lang="en-US" altLang="ko-KR" dirty="0">
                <a:ea typeface="나눔바른고딕" panose="020B0603020101020101"/>
              </a:rPr>
              <a:t> </a:t>
            </a:r>
            <a:r>
              <a:rPr lang="ko-KR" altLang="en-US" dirty="0">
                <a:ea typeface="나눔바른고딕" panose="020B0603020101020101"/>
              </a:rPr>
              <a:t>클래스</a:t>
            </a:r>
            <a:endParaRPr lang="en-US" altLang="ko-KR" dirty="0">
              <a:ea typeface="나눔바른고딕" panose="020B0603020101020101"/>
            </a:endParaRPr>
          </a:p>
        </p:txBody>
      </p:sp>
      <p:pic>
        <p:nvPicPr>
          <p:cNvPr id="5" name="그림 4" descr="차량, 육상 차량, 바퀴, 교통이(가) 표시된 사진&#10;&#10;자동 생성된 설명">
            <a:extLst>
              <a:ext uri="{FF2B5EF4-FFF2-40B4-BE49-F238E27FC236}">
                <a16:creationId xmlns:a16="http://schemas.microsoft.com/office/drawing/2014/main" id="{2387C8ED-11C9-3348-4108-5CF99AF0555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7048" r="90000">
                        <a14:foregroundMark x1="30286" y1="40286" x2="30286" y2="40286"/>
                        <a14:foregroundMark x1="35143" y1="40286" x2="35143" y2="40286"/>
                        <a14:foregroundMark x1="37238" y1="41048" x2="37238" y2="41048"/>
                        <a14:foregroundMark x1="39048" y1="42381" x2="39048" y2="42381"/>
                        <a14:foregroundMark x1="46381" y1="38667" x2="46381" y2="38667"/>
                        <a14:foregroundMark x1="45524" y1="37048" x2="45524" y2="37048"/>
                        <a14:foregroundMark x1="54952" y1="43810" x2="54952" y2="43810"/>
                        <a14:foregroundMark x1="7048" y1="39810" x2="7048" y2="39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99" r="39837" b="49751"/>
          <a:stretch/>
        </p:blipFill>
        <p:spPr>
          <a:xfrm flipH="1">
            <a:off x="9708832" y="148324"/>
            <a:ext cx="2623247" cy="117942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24E35F1-2C20-99FC-658B-BB2331A36A06}"/>
              </a:ext>
            </a:extLst>
          </p:cNvPr>
          <p:cNvSpPr/>
          <p:nvPr/>
        </p:nvSpPr>
        <p:spPr>
          <a:xfrm>
            <a:off x="155756" y="136557"/>
            <a:ext cx="1368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Ⅱ  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ko-KR" altLang="en-US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6571B4C-A9F8-82AF-E763-4829B944B45D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461641" y="895351"/>
            <a:ext cx="5799959" cy="2880"/>
          </a:xfrm>
          <a:prstGeom prst="line">
            <a:avLst/>
          </a:prstGeom>
          <a:ln w="12700">
            <a:solidFill>
              <a:srgbClr val="DB91A6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237FB5-2C5E-DD5C-F10E-65BA7ECABFA7}"/>
              </a:ext>
            </a:extLst>
          </p:cNvPr>
          <p:cNvSpPr/>
          <p:nvPr/>
        </p:nvSpPr>
        <p:spPr>
          <a:xfrm>
            <a:off x="386882" y="605843"/>
            <a:ext cx="40747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인터페이스</a:t>
            </a:r>
          </a:p>
        </p:txBody>
      </p:sp>
    </p:spTree>
    <p:extLst>
      <p:ext uri="{BB962C8B-B14F-4D97-AF65-F5344CB8AC3E}">
        <p14:creationId xmlns:p14="http://schemas.microsoft.com/office/powerpoint/2010/main" val="3111422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8927"/>
          <a:stretch/>
        </p:blipFill>
        <p:spPr>
          <a:xfrm>
            <a:off x="-4764" y="148324"/>
            <a:ext cx="2090739" cy="298730"/>
          </a:xfrm>
          <a:prstGeom prst="rect">
            <a:avLst/>
          </a:prstGeom>
        </p:spPr>
      </p:pic>
      <p:sp>
        <p:nvSpPr>
          <p:cNvPr id="30" name="제목 1"/>
          <p:cNvSpPr txBox="1">
            <a:spLocks/>
          </p:cNvSpPr>
          <p:nvPr/>
        </p:nvSpPr>
        <p:spPr>
          <a:xfrm>
            <a:off x="386883" y="1258286"/>
            <a:ext cx="1601721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 단계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-13148" y="1473752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차량, 육상 차량, 바퀴, 교통이(가) 표시된 사진&#10;&#10;자동 생성된 설명">
            <a:extLst>
              <a:ext uri="{FF2B5EF4-FFF2-40B4-BE49-F238E27FC236}">
                <a16:creationId xmlns:a16="http://schemas.microsoft.com/office/drawing/2014/main" id="{32BC7DF6-303D-62C9-4710-064B791606D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7048" r="90000">
                        <a14:foregroundMark x1="30286" y1="40286" x2="30286" y2="40286"/>
                        <a14:foregroundMark x1="35143" y1="40286" x2="35143" y2="40286"/>
                        <a14:foregroundMark x1="37238" y1="41048" x2="37238" y2="41048"/>
                        <a14:foregroundMark x1="39048" y1="42381" x2="39048" y2="42381"/>
                        <a14:foregroundMark x1="46381" y1="38667" x2="46381" y2="38667"/>
                        <a14:foregroundMark x1="45524" y1="37048" x2="45524" y2="37048"/>
                        <a14:foregroundMark x1="54952" y1="43810" x2="54952" y2="43810"/>
                        <a14:foregroundMark x1="7048" y1="39810" x2="7048" y2="39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99" r="39837" b="49751"/>
          <a:stretch/>
        </p:blipFill>
        <p:spPr>
          <a:xfrm flipH="1">
            <a:off x="9708832" y="148324"/>
            <a:ext cx="2623247" cy="1179429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1ED2FA8-F701-CC85-49DF-461CA436CD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82" y="1787619"/>
            <a:ext cx="5631668" cy="18060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19BA35-43AF-44B8-2AF3-D91B516BA4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82" y="3825282"/>
            <a:ext cx="6696075" cy="438150"/>
          </a:xfrm>
          <a:prstGeom prst="rect">
            <a:avLst/>
          </a:prstGeom>
        </p:spPr>
      </p:pic>
      <p:pic>
        <p:nvPicPr>
          <p:cNvPr id="9" name="그림 8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BD1FE7D9-8172-5297-77C1-3819381417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108" y="4665821"/>
            <a:ext cx="2339543" cy="1745131"/>
          </a:xfrm>
          <a:prstGeom prst="rect">
            <a:avLst/>
          </a:prstGeom>
        </p:spPr>
      </p:pic>
      <p:pic>
        <p:nvPicPr>
          <p:cNvPr id="10" name="그림 9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CE7A4981-541B-2F9A-2CB4-CFE7A81CBE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637" y="4671552"/>
            <a:ext cx="2339543" cy="1783235"/>
          </a:xfrm>
          <a:prstGeom prst="rect">
            <a:avLst/>
          </a:prstGeom>
        </p:spPr>
      </p:pic>
      <p:pic>
        <p:nvPicPr>
          <p:cNvPr id="11" name="그림 10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F51FFEBC-0A18-AB3D-8F84-F942D33C02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166" y="4702332"/>
            <a:ext cx="2369927" cy="178323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80917F4-DCF8-AB75-E9D0-637788318A41}"/>
              </a:ext>
            </a:extLst>
          </p:cNvPr>
          <p:cNvSpPr/>
          <p:nvPr/>
        </p:nvSpPr>
        <p:spPr>
          <a:xfrm>
            <a:off x="155756" y="136557"/>
            <a:ext cx="1368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Ⅱ  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ko-KR" altLang="en-US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59E52EC-6513-0E08-9110-21C51668AA4E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461641" y="895351"/>
            <a:ext cx="5799959" cy="2880"/>
          </a:xfrm>
          <a:prstGeom prst="line">
            <a:avLst/>
          </a:prstGeom>
          <a:ln w="12700">
            <a:solidFill>
              <a:srgbClr val="DB91A6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64BB10-A439-C154-7339-D7298750C73D}"/>
              </a:ext>
            </a:extLst>
          </p:cNvPr>
          <p:cNvSpPr/>
          <p:nvPr/>
        </p:nvSpPr>
        <p:spPr>
          <a:xfrm>
            <a:off x="386882" y="605843"/>
            <a:ext cx="40747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인터페이스</a:t>
            </a:r>
          </a:p>
        </p:txBody>
      </p:sp>
    </p:spTree>
    <p:extLst>
      <p:ext uri="{BB962C8B-B14F-4D97-AF65-F5344CB8AC3E}">
        <p14:creationId xmlns:p14="http://schemas.microsoft.com/office/powerpoint/2010/main" val="1277722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49BBE32-BBF0-D71D-3961-E6EBEE1D2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83" y="2026038"/>
            <a:ext cx="5612400" cy="32763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8927"/>
          <a:stretch/>
        </p:blipFill>
        <p:spPr>
          <a:xfrm>
            <a:off x="-4764" y="148324"/>
            <a:ext cx="2090739" cy="298730"/>
          </a:xfrm>
          <a:prstGeom prst="rect">
            <a:avLst/>
          </a:prstGeom>
        </p:spPr>
      </p:pic>
      <p:cxnSp>
        <p:nvCxnSpPr>
          <p:cNvPr id="29" name="직선 연결선 28"/>
          <p:cNvCxnSpPr>
            <a:cxnSpLocks/>
            <a:stCxn id="2" idx="3"/>
          </p:cNvCxnSpPr>
          <p:nvPr/>
        </p:nvCxnSpPr>
        <p:spPr>
          <a:xfrm flipV="1">
            <a:off x="3689873" y="895351"/>
            <a:ext cx="6571727" cy="2880"/>
          </a:xfrm>
          <a:prstGeom prst="line">
            <a:avLst/>
          </a:prstGeom>
          <a:ln w="12700">
            <a:solidFill>
              <a:srgbClr val="DB91A6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86883" y="605843"/>
            <a:ext cx="3302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완성도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755" y="136557"/>
            <a:ext cx="2090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Ⅲ 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결과</a:t>
            </a:r>
            <a:endParaRPr lang="ko-KR" altLang="en-US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386883" y="1258286"/>
            <a:ext cx="1332416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설명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-13148" y="1473752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차량, 육상 차량, 바퀴, 교통이(가) 표시된 사진&#10;&#10;자동 생성된 설명">
            <a:extLst>
              <a:ext uri="{FF2B5EF4-FFF2-40B4-BE49-F238E27FC236}">
                <a16:creationId xmlns:a16="http://schemas.microsoft.com/office/drawing/2014/main" id="{1CF24857-DF6D-15E9-C818-448B005B719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7048" r="90000">
                        <a14:foregroundMark x1="30286" y1="40286" x2="30286" y2="40286"/>
                        <a14:foregroundMark x1="35143" y1="40286" x2="35143" y2="40286"/>
                        <a14:foregroundMark x1="37238" y1="41048" x2="37238" y2="41048"/>
                        <a14:foregroundMark x1="39048" y1="42381" x2="39048" y2="42381"/>
                        <a14:foregroundMark x1="46381" y1="38667" x2="46381" y2="38667"/>
                        <a14:foregroundMark x1="45524" y1="37048" x2="45524" y2="37048"/>
                        <a14:foregroundMark x1="54952" y1="43810" x2="54952" y2="43810"/>
                        <a14:foregroundMark x1="7048" y1="39810" x2="7048" y2="39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99" r="39837" b="49751"/>
          <a:stretch/>
        </p:blipFill>
        <p:spPr>
          <a:xfrm flipH="1">
            <a:off x="9708832" y="148324"/>
            <a:ext cx="2623247" cy="11794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B020C2-A1AE-19E1-B70A-258CC78005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319" y="4557770"/>
            <a:ext cx="9158798" cy="20115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B6DF573-9B4D-F1FC-292B-7FB6C02C4A20}"/>
              </a:ext>
            </a:extLst>
          </p:cNvPr>
          <p:cNvSpPr/>
          <p:nvPr/>
        </p:nvSpPr>
        <p:spPr>
          <a:xfrm>
            <a:off x="7937457" y="4520316"/>
            <a:ext cx="360000" cy="36000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14EABF2-922A-2CF8-221E-44B1993661FF}"/>
              </a:ext>
            </a:extLst>
          </p:cNvPr>
          <p:cNvGrpSpPr/>
          <p:nvPr/>
        </p:nvGrpSpPr>
        <p:grpSpPr>
          <a:xfrm>
            <a:off x="6314416" y="1327753"/>
            <a:ext cx="5238487" cy="2985811"/>
            <a:chOff x="6121858" y="1015927"/>
            <a:chExt cx="5109368" cy="3299114"/>
          </a:xfrm>
        </p:grpSpPr>
        <p:graphicFrame>
          <p:nvGraphicFramePr>
            <p:cNvPr id="15" name="차트 14">
              <a:extLst>
                <a:ext uri="{FF2B5EF4-FFF2-40B4-BE49-F238E27FC236}">
                  <a16:creationId xmlns:a16="http://schemas.microsoft.com/office/drawing/2014/main" id="{F7E7A44A-A45B-2D1C-5E26-B08C3663502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49975855"/>
                </p:ext>
              </p:extLst>
            </p:nvPr>
          </p:nvGraphicFramePr>
          <p:xfrm>
            <a:off x="6121858" y="1015927"/>
            <a:ext cx="5109368" cy="329911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460F36-682C-CBB8-D464-DC403C080D42}"/>
                </a:ext>
              </a:extLst>
            </p:cNvPr>
            <p:cNvSpPr txBox="1"/>
            <p:nvPr/>
          </p:nvSpPr>
          <p:spPr>
            <a:xfrm>
              <a:off x="7488426" y="2356641"/>
              <a:ext cx="689814" cy="442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95%</a:t>
              </a:r>
              <a:endPara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Rectangle 2">
            <a:extLst>
              <a:ext uri="{FF2B5EF4-FFF2-40B4-BE49-F238E27FC236}">
                <a16:creationId xmlns:a16="http://schemas.microsoft.com/office/drawing/2014/main" id="{E4D026DB-3156-FB31-13D2-D02785B15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7401" y="14864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23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8927"/>
          <a:stretch/>
        </p:blipFill>
        <p:spPr>
          <a:xfrm>
            <a:off x="-4764" y="148324"/>
            <a:ext cx="2090739" cy="298730"/>
          </a:xfrm>
          <a:prstGeom prst="rect">
            <a:avLst/>
          </a:prstGeom>
        </p:spPr>
      </p:pic>
      <p:cxnSp>
        <p:nvCxnSpPr>
          <p:cNvPr id="29" name="직선 연결선 28"/>
          <p:cNvCxnSpPr>
            <a:cxnSpLocks/>
            <a:stCxn id="2" idx="3"/>
          </p:cNvCxnSpPr>
          <p:nvPr/>
        </p:nvCxnSpPr>
        <p:spPr>
          <a:xfrm flipV="1">
            <a:off x="5733825" y="895351"/>
            <a:ext cx="4527775" cy="2880"/>
          </a:xfrm>
          <a:prstGeom prst="line">
            <a:avLst/>
          </a:prstGeom>
          <a:ln w="12700">
            <a:solidFill>
              <a:srgbClr val="DB91A6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86882" y="605843"/>
            <a:ext cx="53469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 수행 및 협업 도구 사용</a:t>
            </a:r>
          </a:p>
        </p:txBody>
      </p:sp>
      <p:pic>
        <p:nvPicPr>
          <p:cNvPr id="4" name="그림 3" descr="차량, 육상 차량, 바퀴, 교통이(가) 표시된 사진&#10;&#10;자동 생성된 설명">
            <a:extLst>
              <a:ext uri="{FF2B5EF4-FFF2-40B4-BE49-F238E27FC236}">
                <a16:creationId xmlns:a16="http://schemas.microsoft.com/office/drawing/2014/main" id="{1CF24857-DF6D-15E9-C818-448B005B71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048" r="90000">
                        <a14:foregroundMark x1="30286" y1="40286" x2="30286" y2="40286"/>
                        <a14:foregroundMark x1="35143" y1="40286" x2="35143" y2="40286"/>
                        <a14:foregroundMark x1="37238" y1="41048" x2="37238" y2="41048"/>
                        <a14:foregroundMark x1="39048" y1="42381" x2="39048" y2="42381"/>
                        <a14:foregroundMark x1="46381" y1="38667" x2="46381" y2="38667"/>
                        <a14:foregroundMark x1="45524" y1="37048" x2="45524" y2="37048"/>
                        <a14:foregroundMark x1="54952" y1="43810" x2="54952" y2="43810"/>
                        <a14:foregroundMark x1="7048" y1="39810" x2="7048" y2="39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99" r="39837" b="49751"/>
          <a:stretch/>
        </p:blipFill>
        <p:spPr>
          <a:xfrm flipH="1">
            <a:off x="9708832" y="148324"/>
            <a:ext cx="2623247" cy="1179429"/>
          </a:xfrm>
          <a:prstGeom prst="rect">
            <a:avLst/>
          </a:prstGeom>
        </p:spPr>
      </p:pic>
      <p:pic>
        <p:nvPicPr>
          <p:cNvPr id="7" name="그림 6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D34B0CE5-E95C-DBEA-2531-6D05D475E4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98" y="3473770"/>
            <a:ext cx="4027982" cy="763900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748C219F-3741-5243-1F71-742406E77EA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6" t="23921" r="10184" b="26031"/>
          <a:stretch/>
        </p:blipFill>
        <p:spPr>
          <a:xfrm>
            <a:off x="7850730" y="1910632"/>
            <a:ext cx="2949678" cy="1249783"/>
          </a:xfrm>
          <a:prstGeom prst="rect">
            <a:avLst/>
          </a:prstGeom>
        </p:spPr>
      </p:pic>
      <p:pic>
        <p:nvPicPr>
          <p:cNvPr id="10" name="그림 9" descr="폰트, 로고, 그래픽, 상징이(가) 표시된 사진&#10;&#10;자동 생성된 설명">
            <a:extLst>
              <a:ext uri="{FF2B5EF4-FFF2-40B4-BE49-F238E27FC236}">
                <a16:creationId xmlns:a16="http://schemas.microsoft.com/office/drawing/2014/main" id="{E286A3F3-94D1-CCF5-1E15-49043DDCDBF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9271" r="90000">
                        <a14:foregroundMark x1="9271" y1="48542" x2="9271" y2="48542"/>
                        <a14:foregroundMark x1="45260" y1="53854" x2="45260" y2="53854"/>
                        <a14:foregroundMark x1="56042" y1="54583" x2="56042" y2="54583"/>
                        <a14:foregroundMark x1="55729" y1="41771" x2="55729" y2="41771"/>
                        <a14:foregroundMark x1="60156" y1="46146" x2="60156" y2="46146"/>
                        <a14:foregroundMark x1="67344" y1="47813" x2="67344" y2="47813"/>
                        <a14:foregroundMark x1="76354" y1="51458" x2="76354" y2="51458"/>
                        <a14:foregroundMark x1="86146" y1="47813" x2="86146" y2="47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563" y="4317266"/>
            <a:ext cx="3495450" cy="1747725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D3F39F7-ED71-9AFB-B7A6-94A4FC147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085059"/>
              </p:ext>
            </p:extLst>
          </p:nvPr>
        </p:nvGraphicFramePr>
        <p:xfrm>
          <a:off x="386882" y="2304414"/>
          <a:ext cx="6177015" cy="3013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8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8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9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성명 </a:t>
                      </a:r>
                      <a:r>
                        <a:rPr lang="en-US" altLang="ko-KR" sz="16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6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학번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6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수행 내용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6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20192162 </a:t>
                      </a:r>
                      <a:r>
                        <a:rPr lang="ko-KR" altLang="en-US" sz="16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이준영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6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정육면체 장애물 구간</a:t>
                      </a:r>
                      <a:endParaRPr lang="ko-KR" altLang="en-US" sz="1600" dirty="0"/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20193209 </a:t>
                      </a:r>
                      <a:r>
                        <a:rPr lang="ko-KR" altLang="en-US" sz="160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양시현</a:t>
                      </a:r>
                      <a:endParaRPr lang="ko-KR" altLang="en-US" sz="16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71438" algn="l"/>
                          <a:tab pos="114300" algn="l"/>
                        </a:tabLst>
                        <a:defRPr/>
                      </a:pPr>
                      <a:r>
                        <a:rPr lang="ko-KR" altLang="en-US" sz="16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차량 동작 및 주행 규칙</a:t>
                      </a:r>
                      <a:r>
                        <a:rPr lang="en-US" altLang="ko-KR" sz="16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6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차량 배치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20193286 </a:t>
                      </a:r>
                      <a:r>
                        <a:rPr lang="ko-KR" altLang="en-US" sz="16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최영찬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6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언덕 구간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20213031 </a:t>
                      </a:r>
                      <a:r>
                        <a:rPr lang="ko-KR" altLang="en-US" sz="16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조은지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6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보행자 구간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20213019 </a:t>
                      </a:r>
                      <a:r>
                        <a:rPr lang="ko-KR" altLang="en-US" sz="16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김예지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6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 인터페이스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19610A9-9FCB-FE1B-840B-6595D5BE0CE9}"/>
              </a:ext>
            </a:extLst>
          </p:cNvPr>
          <p:cNvSpPr/>
          <p:nvPr/>
        </p:nvSpPr>
        <p:spPr>
          <a:xfrm>
            <a:off x="155755" y="136557"/>
            <a:ext cx="2090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Ⅲ 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결과</a:t>
            </a:r>
            <a:endParaRPr lang="ko-KR" altLang="en-US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213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01700" y="2993892"/>
            <a:ext cx="3959738" cy="1031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6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47389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8927"/>
          <a:stretch/>
        </p:blipFill>
        <p:spPr>
          <a:xfrm>
            <a:off x="-4764" y="148324"/>
            <a:ext cx="2090739" cy="298730"/>
          </a:xfrm>
          <a:prstGeom prst="rect">
            <a:avLst/>
          </a:prstGeom>
        </p:spPr>
      </p:pic>
      <p:cxnSp>
        <p:nvCxnSpPr>
          <p:cNvPr id="29" name="직선 연결선 28"/>
          <p:cNvCxnSpPr>
            <a:cxnSpLocks/>
            <a:stCxn id="2" idx="3"/>
          </p:cNvCxnSpPr>
          <p:nvPr/>
        </p:nvCxnSpPr>
        <p:spPr>
          <a:xfrm flipV="1">
            <a:off x="3010130" y="895351"/>
            <a:ext cx="7251470" cy="2880"/>
          </a:xfrm>
          <a:prstGeom prst="line">
            <a:avLst/>
          </a:prstGeom>
          <a:ln w="12700">
            <a:solidFill>
              <a:srgbClr val="DB91A6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86883" y="605843"/>
            <a:ext cx="26232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비전과 목표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757" y="136557"/>
            <a:ext cx="1574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Ⅰ.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ko-KR" altLang="en-US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 descr="차량, 육상 차량, 바퀴, 교통이(가) 표시된 사진&#10;&#10;자동 생성된 설명">
            <a:extLst>
              <a:ext uri="{FF2B5EF4-FFF2-40B4-BE49-F238E27FC236}">
                <a16:creationId xmlns:a16="http://schemas.microsoft.com/office/drawing/2014/main" id="{6E630DED-09D2-C6C7-BB2B-B06FBF37EE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048" r="90000">
                        <a14:foregroundMark x1="30286" y1="40286" x2="30286" y2="40286"/>
                        <a14:foregroundMark x1="35143" y1="40286" x2="35143" y2="40286"/>
                        <a14:foregroundMark x1="37238" y1="41048" x2="37238" y2="41048"/>
                        <a14:foregroundMark x1="39048" y1="42381" x2="39048" y2="42381"/>
                        <a14:foregroundMark x1="46381" y1="38667" x2="46381" y2="38667"/>
                        <a14:foregroundMark x1="45524" y1="37048" x2="45524" y2="37048"/>
                        <a14:foregroundMark x1="54952" y1="43810" x2="54952" y2="43810"/>
                        <a14:foregroundMark x1="7048" y1="39810" x2="7048" y2="39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99" r="39837" b="49751"/>
          <a:stretch/>
        </p:blipFill>
        <p:spPr>
          <a:xfrm flipH="1">
            <a:off x="9708832" y="148324"/>
            <a:ext cx="2623247" cy="117942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34855FA-0AB6-7955-6587-32CAE7CB7D54}"/>
              </a:ext>
            </a:extLst>
          </p:cNvPr>
          <p:cNvGrpSpPr/>
          <p:nvPr/>
        </p:nvGrpSpPr>
        <p:grpSpPr>
          <a:xfrm>
            <a:off x="1986538" y="1937645"/>
            <a:ext cx="8218923" cy="3404642"/>
            <a:chOff x="1986538" y="2002213"/>
            <a:chExt cx="8218923" cy="34046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82B5BE-2F1A-FA11-5B72-D441BCE1A2CD}"/>
                </a:ext>
              </a:extLst>
            </p:cNvPr>
            <p:cNvSpPr txBox="1"/>
            <p:nvPr/>
          </p:nvSpPr>
          <p:spPr>
            <a:xfrm>
              <a:off x="1986538" y="4483525"/>
              <a:ext cx="33015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ea typeface="나눔바른고딕" panose="020B0603020101020101"/>
                </a:rPr>
                <a:t>최근 기술의 발전이 증가함에 따라 자율 주행 기술은 전망이 좋음</a:t>
              </a:r>
            </a:p>
          </p:txBody>
        </p:sp>
        <p:pic>
          <p:nvPicPr>
            <p:cNvPr id="6" name="Picture 2" descr="무인 모드 자동차 제어의 안전을 위한 자율 주행 자동차 센서 시스템 개념 - 로열티 프리 차 스톡 사진">
              <a:extLst>
                <a:ext uri="{FF2B5EF4-FFF2-40B4-BE49-F238E27FC236}">
                  <a16:creationId xmlns:a16="http://schemas.microsoft.com/office/drawing/2014/main" id="{DE135B6B-8F60-A52B-1AB8-46EBB5145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8862" y="2002213"/>
              <a:ext cx="3266599" cy="2178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53AF4F-B94D-A728-CFDE-687F4C1E56D7}"/>
                </a:ext>
              </a:extLst>
            </p:cNvPr>
            <p:cNvSpPr txBox="1"/>
            <p:nvPr/>
          </p:nvSpPr>
          <p:spPr>
            <a:xfrm>
              <a:off x="6938862" y="4483525"/>
              <a:ext cx="32665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ea typeface="나눔바른고딕" panose="020B0603020101020101"/>
                </a:rPr>
                <a:t>교통 규칙을 준수하고 안전하게 주행하는 기술 개발 목표</a:t>
              </a:r>
            </a:p>
          </p:txBody>
        </p:sp>
        <p:pic>
          <p:nvPicPr>
            <p:cNvPr id="9" name="Picture 6" descr="사물 의 인터넷, 무선 통신 네트워크, 추상 이미지 비주얼. - iot 뉴스 사진 이미지">
              <a:extLst>
                <a:ext uri="{FF2B5EF4-FFF2-40B4-BE49-F238E27FC236}">
                  <a16:creationId xmlns:a16="http://schemas.microsoft.com/office/drawing/2014/main" id="{FDA2ABC5-E66C-C21D-4726-E840516A1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9862" y="2002213"/>
              <a:ext cx="3268195" cy="2178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257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8927"/>
          <a:stretch/>
        </p:blipFill>
        <p:spPr>
          <a:xfrm>
            <a:off x="-4764" y="148324"/>
            <a:ext cx="2090739" cy="298730"/>
          </a:xfrm>
          <a:prstGeom prst="rect">
            <a:avLst/>
          </a:prstGeom>
        </p:spPr>
      </p:pic>
      <p:cxnSp>
        <p:nvCxnSpPr>
          <p:cNvPr id="29" name="직선 연결선 28"/>
          <p:cNvCxnSpPr>
            <a:cxnSpLocks/>
            <a:stCxn id="2" idx="3"/>
          </p:cNvCxnSpPr>
          <p:nvPr/>
        </p:nvCxnSpPr>
        <p:spPr>
          <a:xfrm flipV="1">
            <a:off x="3276600" y="895351"/>
            <a:ext cx="6985000" cy="2880"/>
          </a:xfrm>
          <a:prstGeom prst="line">
            <a:avLst/>
          </a:prstGeom>
          <a:ln w="12700">
            <a:solidFill>
              <a:srgbClr val="DB91A6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86883" y="605843"/>
            <a:ext cx="28897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 목록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757" y="136557"/>
            <a:ext cx="1574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Ⅰ.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ko-KR" altLang="en-US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 descr="차량, 육상 차량, 바퀴, 교통이(가) 표시된 사진&#10;&#10;자동 생성된 설명">
            <a:extLst>
              <a:ext uri="{FF2B5EF4-FFF2-40B4-BE49-F238E27FC236}">
                <a16:creationId xmlns:a16="http://schemas.microsoft.com/office/drawing/2014/main" id="{6E630DED-09D2-C6C7-BB2B-B06FBF37EE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048" r="90000">
                        <a14:foregroundMark x1="30286" y1="40286" x2="30286" y2="40286"/>
                        <a14:foregroundMark x1="35143" y1="40286" x2="35143" y2="40286"/>
                        <a14:foregroundMark x1="37238" y1="41048" x2="37238" y2="41048"/>
                        <a14:foregroundMark x1="39048" y1="42381" x2="39048" y2="42381"/>
                        <a14:foregroundMark x1="46381" y1="38667" x2="46381" y2="38667"/>
                        <a14:foregroundMark x1="45524" y1="37048" x2="45524" y2="37048"/>
                        <a14:foregroundMark x1="54952" y1="43810" x2="54952" y2="43810"/>
                        <a14:foregroundMark x1="7048" y1="39810" x2="7048" y2="39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99" r="39837" b="49751"/>
          <a:stretch/>
        </p:blipFill>
        <p:spPr>
          <a:xfrm flipH="1">
            <a:off x="9708832" y="148324"/>
            <a:ext cx="2623247" cy="1179429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1055578-58A4-8BF6-CB9D-C1D54F782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743699"/>
              </p:ext>
            </p:extLst>
          </p:nvPr>
        </p:nvGraphicFramePr>
        <p:xfrm>
          <a:off x="143649" y="1293122"/>
          <a:ext cx="6172213" cy="5407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2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0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ko-KR" altLang="en-US" sz="18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6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 요구사항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6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5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SFR-100</a:t>
                      </a:r>
                      <a:endParaRPr lang="ko-KR" altLang="en-US" sz="18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차량 동작 및 주행 규칙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7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SFR-101</a:t>
                      </a:r>
                      <a:endParaRPr lang="ko-KR" altLang="en-US" sz="18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자동차는 주행 시스템이 발행하는 토픽을 구독하였을 때 출발해야 한다</a:t>
                      </a:r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7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SFR-102</a:t>
                      </a:r>
                      <a:endParaRPr lang="ko-KR" altLang="en-US" sz="18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두대의 차량 중 지정하는 차량이 출발할 수 있도록 한다</a:t>
                      </a:r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17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SFR-103</a:t>
                      </a:r>
                      <a:endParaRPr lang="ko-KR" altLang="en-US" sz="18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자율주행 시스템은 주행 중에 차선을 벗어나지 않아야 한다</a:t>
                      </a:r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019562"/>
                  </a:ext>
                </a:extLst>
              </a:tr>
              <a:tr h="5917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SFR-104</a:t>
                      </a:r>
                      <a:endParaRPr lang="ko-KR" altLang="en-US" sz="18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자율주행 시스템은 장애물을 회피할 수 있어야 한다</a:t>
                      </a:r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469713"/>
                  </a:ext>
                </a:extLst>
              </a:tr>
              <a:tr h="5917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SFR-105</a:t>
                      </a:r>
                      <a:endParaRPr lang="ko-KR" altLang="en-US" sz="18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자동차는 주행 중에 </a:t>
                      </a:r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1m</a:t>
                      </a:r>
                      <a:r>
                        <a:rPr lang="ko-KR" altLang="en-US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이내 정지선이 있으면 정차하여야 한다</a:t>
                      </a:r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474865"/>
                  </a:ext>
                </a:extLst>
              </a:tr>
              <a:tr h="5917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SFR-106</a:t>
                      </a:r>
                      <a:endParaRPr lang="ko-KR" altLang="en-US" sz="18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자동차는 정지선 앞에서 </a:t>
                      </a:r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초 이상 정지 후 출발해야 한다</a:t>
                      </a:r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264584"/>
                  </a:ext>
                </a:extLst>
              </a:tr>
              <a:tr h="5917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SFR-107</a:t>
                      </a:r>
                      <a:endParaRPr lang="ko-KR" altLang="en-US" sz="18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자동차는 주행 시험장의 모든 코스를 통과한 후 정지선 </a:t>
                      </a:r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1m </a:t>
                      </a:r>
                      <a:r>
                        <a:rPr lang="ko-KR" altLang="en-US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이내에 주차해야 한다</a:t>
                      </a:r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71366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1BCAFEC-7436-2D33-B1CD-FA34D4A03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676446"/>
              </p:ext>
            </p:extLst>
          </p:nvPr>
        </p:nvGraphicFramePr>
        <p:xfrm>
          <a:off x="6429912" y="1469347"/>
          <a:ext cx="5580000" cy="52264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9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ko-KR" altLang="en-US" sz="18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6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 요구사항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6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SFR-200</a:t>
                      </a:r>
                      <a:endParaRPr lang="ko-KR" altLang="en-US" sz="18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 인터페이스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SFR-201</a:t>
                      </a:r>
                      <a:endParaRPr lang="ko-KR" altLang="en-US" sz="18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사용자에게 차량을 선택해 주행을 시작할 수 있는 화면을 보여준다</a:t>
                      </a:r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SFR-203</a:t>
                      </a:r>
                      <a:endParaRPr lang="ko-KR" altLang="en-US" sz="18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사용자에게 최종 주행 시간을 보여주는 결과 화면을 제공한다</a:t>
                      </a:r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255194"/>
                  </a:ext>
                </a:extLst>
              </a:tr>
              <a:tr h="278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SFR-300</a:t>
                      </a:r>
                      <a:endParaRPr lang="ko-KR" altLang="en-US" sz="18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시뮬레이션 환경설정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SFR-301</a:t>
                      </a:r>
                      <a:endParaRPr lang="ko-KR" altLang="en-US" sz="18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자동차 두 대를 주행 시험장에 배치한다</a:t>
                      </a:r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SFR-302</a:t>
                      </a:r>
                      <a:endParaRPr lang="ko-KR" altLang="en-US" sz="18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언덕 구간을 모델링하여 배치해야 한다</a:t>
                      </a:r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651129"/>
                  </a:ext>
                </a:extLst>
              </a:tr>
              <a:tr h="45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SFR-303</a:t>
                      </a:r>
                      <a:endParaRPr lang="ko-KR" altLang="en-US" sz="18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오르막길엔 출발선과 동일한 흰색의 정지선이 있어야 한다</a:t>
                      </a:r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8751"/>
                  </a:ext>
                </a:extLst>
              </a:tr>
              <a:tr h="45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SFR-304</a:t>
                      </a:r>
                      <a:endParaRPr lang="ko-KR" altLang="en-US" sz="18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정육면체 장애물 구간에 정육면체가 차선을 가로질러 왕복해야 한다</a:t>
                      </a:r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575875"/>
                  </a:ext>
                </a:extLst>
              </a:tr>
              <a:tr h="45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SFR-305</a:t>
                      </a:r>
                      <a:endParaRPr lang="ko-KR" altLang="en-US" sz="18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보행자 구간에는 보행자가 차선을 가로질러 왕복하도록 한다</a:t>
                      </a:r>
                      <a:r>
                        <a:rPr lang="en-US" altLang="ko-KR" sz="18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992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6307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8927"/>
          <a:stretch/>
        </p:blipFill>
        <p:spPr>
          <a:xfrm>
            <a:off x="-4764" y="148324"/>
            <a:ext cx="2090739" cy="298730"/>
          </a:xfrm>
          <a:prstGeom prst="rect">
            <a:avLst/>
          </a:prstGeom>
        </p:spPr>
      </p:pic>
      <p:cxnSp>
        <p:nvCxnSpPr>
          <p:cNvPr id="29" name="직선 연결선 28"/>
          <p:cNvCxnSpPr>
            <a:cxnSpLocks/>
            <a:stCxn id="2" idx="3"/>
          </p:cNvCxnSpPr>
          <p:nvPr/>
        </p:nvCxnSpPr>
        <p:spPr>
          <a:xfrm flipV="1">
            <a:off x="3010129" y="895351"/>
            <a:ext cx="7251471" cy="2880"/>
          </a:xfrm>
          <a:prstGeom prst="line">
            <a:avLst/>
          </a:prstGeom>
          <a:ln w="12700">
            <a:solidFill>
              <a:srgbClr val="DB91A6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86882" y="605843"/>
            <a:ext cx="26232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차량 출발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756" y="136557"/>
            <a:ext cx="1368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Ⅱ  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ko-KR" altLang="en-US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386883" y="1258286"/>
            <a:ext cx="1332416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설명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-13148" y="1473752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차량, 육상 차량, 바퀴, 교통이(가) 표시된 사진&#10;&#10;자동 생성된 설명">
            <a:extLst>
              <a:ext uri="{FF2B5EF4-FFF2-40B4-BE49-F238E27FC236}">
                <a16:creationId xmlns:a16="http://schemas.microsoft.com/office/drawing/2014/main" id="{6AB51EB1-85CE-5BB9-CA5D-671700A4FE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048" r="90000">
                        <a14:foregroundMark x1="30286" y1="40286" x2="30286" y2="40286"/>
                        <a14:foregroundMark x1="35143" y1="40286" x2="35143" y2="40286"/>
                        <a14:foregroundMark x1="37238" y1="41048" x2="37238" y2="41048"/>
                        <a14:foregroundMark x1="39048" y1="42381" x2="39048" y2="42381"/>
                        <a14:foregroundMark x1="46381" y1="38667" x2="46381" y2="38667"/>
                        <a14:foregroundMark x1="45524" y1="37048" x2="45524" y2="37048"/>
                        <a14:foregroundMark x1="54952" y1="43810" x2="54952" y2="43810"/>
                        <a14:foregroundMark x1="7048" y1="39810" x2="7048" y2="39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99" r="39837" b="49751"/>
          <a:stretch/>
        </p:blipFill>
        <p:spPr>
          <a:xfrm flipH="1">
            <a:off x="9708832" y="148324"/>
            <a:ext cx="2623247" cy="11794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438B46B-61F9-E467-2AEA-730353D11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811" y="2074780"/>
            <a:ext cx="9000373" cy="33159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EBC9B0-4397-60DB-95C5-E783A5AAE5F4}"/>
              </a:ext>
            </a:extLst>
          </p:cNvPr>
          <p:cNvSpPr txBox="1"/>
          <p:nvPr/>
        </p:nvSpPr>
        <p:spPr>
          <a:xfrm>
            <a:off x="2967036" y="5593317"/>
            <a:ext cx="625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나눔바른고딕" panose="020B0603020101020101"/>
              </a:rPr>
              <a:t>차량을 출발시키는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나눔바른고딕" panose="020B0603020101020101"/>
              </a:rPr>
              <a:t>/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나눔바른고딕" panose="020B0603020101020101"/>
              </a:rPr>
              <a:t>start_car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나눔바른고딕" panose="020B0603020101020101"/>
              </a:rPr>
              <a:t>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나눔바른고딕" panose="020B0603020101020101"/>
              </a:rPr>
              <a:t>토픽을 발행하는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나눔바른고딕" panose="020B0603020101020101"/>
              </a:rPr>
              <a:t>클래스</a:t>
            </a:r>
            <a:endParaRPr lang="ko-KR" altLang="en-US" b="1" dirty="0"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668812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8927"/>
          <a:stretch/>
        </p:blipFill>
        <p:spPr>
          <a:xfrm>
            <a:off x="-4764" y="148324"/>
            <a:ext cx="2090739" cy="298730"/>
          </a:xfrm>
          <a:prstGeom prst="rect">
            <a:avLst/>
          </a:prstGeom>
        </p:spPr>
      </p:pic>
      <p:cxnSp>
        <p:nvCxnSpPr>
          <p:cNvPr id="29" name="직선 연결선 28"/>
          <p:cNvCxnSpPr>
            <a:cxnSpLocks/>
            <a:stCxn id="2" idx="3"/>
          </p:cNvCxnSpPr>
          <p:nvPr/>
        </p:nvCxnSpPr>
        <p:spPr>
          <a:xfrm flipV="1">
            <a:off x="3010129" y="895351"/>
            <a:ext cx="7251471" cy="2880"/>
          </a:xfrm>
          <a:prstGeom prst="line">
            <a:avLst/>
          </a:prstGeom>
          <a:ln w="12700">
            <a:solidFill>
              <a:srgbClr val="DB91A6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86883" y="605843"/>
            <a:ext cx="26232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차량 출발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756" y="136557"/>
            <a:ext cx="1368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Ⅱ  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ko-KR" altLang="en-US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386883" y="1258286"/>
            <a:ext cx="1332416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설명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-13148" y="1473752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차량, 육상 차량, 바퀴, 교통이(가) 표시된 사진&#10;&#10;자동 생성된 설명">
            <a:extLst>
              <a:ext uri="{FF2B5EF4-FFF2-40B4-BE49-F238E27FC236}">
                <a16:creationId xmlns:a16="http://schemas.microsoft.com/office/drawing/2014/main" id="{6AB51EB1-85CE-5BB9-CA5D-671700A4FE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048" r="90000">
                        <a14:foregroundMark x1="30286" y1="40286" x2="30286" y2="40286"/>
                        <a14:foregroundMark x1="35143" y1="40286" x2="35143" y2="40286"/>
                        <a14:foregroundMark x1="37238" y1="41048" x2="37238" y2="41048"/>
                        <a14:foregroundMark x1="39048" y1="42381" x2="39048" y2="42381"/>
                        <a14:foregroundMark x1="46381" y1="38667" x2="46381" y2="38667"/>
                        <a14:foregroundMark x1="45524" y1="37048" x2="45524" y2="37048"/>
                        <a14:foregroundMark x1="54952" y1="43810" x2="54952" y2="43810"/>
                        <a14:foregroundMark x1="7048" y1="39810" x2="7048" y2="39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99" r="39837" b="49751"/>
          <a:stretch/>
        </p:blipFill>
        <p:spPr>
          <a:xfrm flipH="1">
            <a:off x="9708832" y="148324"/>
            <a:ext cx="2623247" cy="1179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A0B440-7824-8794-8F13-1B803CBC5670}"/>
              </a:ext>
            </a:extLst>
          </p:cNvPr>
          <p:cNvSpPr txBox="1"/>
          <p:nvPr/>
        </p:nvSpPr>
        <p:spPr>
          <a:xfrm>
            <a:off x="1842198" y="5420520"/>
            <a:ext cx="8872536" cy="48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나눔바른고딕" panose="020B0603020101020101"/>
              </a:rPr>
              <a:t>발행된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나눔바른고딕" panose="020B0603020101020101"/>
              </a:rPr>
              <a:t>/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나눔바른고딕" panose="020B0603020101020101"/>
              </a:rPr>
              <a:t>start_car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나눔바른고딕" panose="020B0603020101020101"/>
              </a:rPr>
              <a:t> 메시지를 받아 차량의 자율주행 기능들을 구독하는 메서드</a:t>
            </a:r>
            <a:endParaRPr lang="ko-KR" altLang="en-US" sz="1800" b="1" kern="0" spc="0" dirty="0">
              <a:solidFill>
                <a:srgbClr val="000000"/>
              </a:solidFill>
              <a:effectLst/>
              <a:latin typeface="한컴바탕"/>
              <a:ea typeface="나눔바른고딕" panose="020B0603020101020101"/>
            </a:endParaRPr>
          </a:p>
        </p:txBody>
      </p:sp>
      <p:pic>
        <p:nvPicPr>
          <p:cNvPr id="6" name="_x660081744">
            <a:extLst>
              <a:ext uri="{FF2B5EF4-FFF2-40B4-BE49-F238E27FC236}">
                <a16:creationId xmlns:a16="http://schemas.microsoft.com/office/drawing/2014/main" id="{3C0DD153-53EE-0C4B-3DD0-7D8F891C8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03"/>
          <a:stretch/>
        </p:blipFill>
        <p:spPr bwMode="auto">
          <a:xfrm>
            <a:off x="594960" y="1851924"/>
            <a:ext cx="11002077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393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8927"/>
          <a:stretch/>
        </p:blipFill>
        <p:spPr>
          <a:xfrm>
            <a:off x="-4764" y="148324"/>
            <a:ext cx="2090739" cy="298730"/>
          </a:xfrm>
          <a:prstGeom prst="rect">
            <a:avLst/>
          </a:prstGeom>
        </p:spPr>
      </p:pic>
      <p:cxnSp>
        <p:nvCxnSpPr>
          <p:cNvPr id="29" name="직선 연결선 28"/>
          <p:cNvCxnSpPr>
            <a:cxnSpLocks/>
            <a:stCxn id="2" idx="3"/>
          </p:cNvCxnSpPr>
          <p:nvPr/>
        </p:nvCxnSpPr>
        <p:spPr>
          <a:xfrm flipV="1">
            <a:off x="3010129" y="895351"/>
            <a:ext cx="7251471" cy="2880"/>
          </a:xfrm>
          <a:prstGeom prst="line">
            <a:avLst/>
          </a:prstGeom>
          <a:ln w="12700">
            <a:solidFill>
              <a:srgbClr val="DB91A6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86882" y="605843"/>
            <a:ext cx="26232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차량 출발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756" y="136557"/>
            <a:ext cx="1368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Ⅱ  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ko-KR" altLang="en-US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386883" y="1258286"/>
            <a:ext cx="1601721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 단계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-13148" y="1473752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차량, 육상 차량, 바퀴, 교통이(가) 표시된 사진&#10;&#10;자동 생성된 설명">
            <a:extLst>
              <a:ext uri="{FF2B5EF4-FFF2-40B4-BE49-F238E27FC236}">
                <a16:creationId xmlns:a16="http://schemas.microsoft.com/office/drawing/2014/main" id="{6AB51EB1-85CE-5BB9-CA5D-671700A4FED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7048" r="90000">
                        <a14:foregroundMark x1="30286" y1="40286" x2="30286" y2="40286"/>
                        <a14:foregroundMark x1="35143" y1="40286" x2="35143" y2="40286"/>
                        <a14:foregroundMark x1="37238" y1="41048" x2="37238" y2="41048"/>
                        <a14:foregroundMark x1="39048" y1="42381" x2="39048" y2="42381"/>
                        <a14:foregroundMark x1="46381" y1="38667" x2="46381" y2="38667"/>
                        <a14:foregroundMark x1="45524" y1="37048" x2="45524" y2="37048"/>
                        <a14:foregroundMark x1="54952" y1="43810" x2="54952" y2="43810"/>
                        <a14:foregroundMark x1="7048" y1="39810" x2="7048" y2="39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99" r="39837" b="49751"/>
          <a:stretch/>
        </p:blipFill>
        <p:spPr>
          <a:xfrm flipH="1">
            <a:off x="9708832" y="148324"/>
            <a:ext cx="2623247" cy="1179429"/>
          </a:xfrm>
          <a:prstGeom prst="rect">
            <a:avLst/>
          </a:prstGeom>
        </p:spPr>
      </p:pic>
      <p:pic>
        <p:nvPicPr>
          <p:cNvPr id="6" name="2023-11-22 16-39-35">
            <a:hlinkClick r:id="" action="ppaction://media"/>
            <a:extLst>
              <a:ext uri="{FF2B5EF4-FFF2-40B4-BE49-F238E27FC236}">
                <a16:creationId xmlns:a16="http://schemas.microsoft.com/office/drawing/2014/main" id="{2292192A-111A-CF59-5A66-A1DEB680F5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05677" y="1473752"/>
            <a:ext cx="7957523" cy="447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3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8927"/>
          <a:stretch/>
        </p:blipFill>
        <p:spPr>
          <a:xfrm>
            <a:off x="-4764" y="148324"/>
            <a:ext cx="2090739" cy="298730"/>
          </a:xfrm>
          <a:prstGeom prst="rect">
            <a:avLst/>
          </a:prstGeom>
        </p:spPr>
      </p:pic>
      <p:cxnSp>
        <p:nvCxnSpPr>
          <p:cNvPr id="29" name="직선 연결선 28"/>
          <p:cNvCxnSpPr>
            <a:cxnSpLocks/>
            <a:stCxn id="2" idx="3"/>
          </p:cNvCxnSpPr>
          <p:nvPr/>
        </p:nvCxnSpPr>
        <p:spPr>
          <a:xfrm flipV="1">
            <a:off x="3484179" y="895351"/>
            <a:ext cx="6777421" cy="2880"/>
          </a:xfrm>
          <a:prstGeom prst="line">
            <a:avLst/>
          </a:prstGeom>
          <a:ln w="12700">
            <a:solidFill>
              <a:srgbClr val="DB91A6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86883" y="605843"/>
            <a:ext cx="30972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2 . </a:t>
            </a:r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장애물 인식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756" y="136557"/>
            <a:ext cx="1368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Ⅱ  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ko-KR" altLang="en-US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386883" y="1258286"/>
            <a:ext cx="1332416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설명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-13148" y="1473752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차량, 육상 차량, 바퀴, 교통이(가) 표시된 사진&#10;&#10;자동 생성된 설명">
            <a:extLst>
              <a:ext uri="{FF2B5EF4-FFF2-40B4-BE49-F238E27FC236}">
                <a16:creationId xmlns:a16="http://schemas.microsoft.com/office/drawing/2014/main" id="{6AB51EB1-85CE-5BB9-CA5D-671700A4FE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048" r="90000">
                        <a14:foregroundMark x1="30286" y1="40286" x2="30286" y2="40286"/>
                        <a14:foregroundMark x1="35143" y1="40286" x2="35143" y2="40286"/>
                        <a14:foregroundMark x1="37238" y1="41048" x2="37238" y2="41048"/>
                        <a14:foregroundMark x1="39048" y1="42381" x2="39048" y2="42381"/>
                        <a14:foregroundMark x1="46381" y1="38667" x2="46381" y2="38667"/>
                        <a14:foregroundMark x1="45524" y1="37048" x2="45524" y2="37048"/>
                        <a14:foregroundMark x1="54952" y1="43810" x2="54952" y2="43810"/>
                        <a14:foregroundMark x1="7048" y1="39810" x2="7048" y2="39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99" r="39837" b="49751"/>
          <a:stretch/>
        </p:blipFill>
        <p:spPr>
          <a:xfrm flipH="1">
            <a:off x="9708832" y="148324"/>
            <a:ext cx="2623247" cy="1179429"/>
          </a:xfrm>
          <a:prstGeom prst="rect">
            <a:avLst/>
          </a:prstGeom>
        </p:spPr>
      </p:pic>
      <p:pic>
        <p:nvPicPr>
          <p:cNvPr id="5" name="_x284553400">
            <a:extLst>
              <a:ext uri="{FF2B5EF4-FFF2-40B4-BE49-F238E27FC236}">
                <a16:creationId xmlns:a16="http://schemas.microsoft.com/office/drawing/2014/main" id="{EB342D54-9B02-C15A-7D00-73B7AB340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9" y="1803146"/>
            <a:ext cx="6260745" cy="280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4F0FE5-5A42-9542-C011-8CB1A60815C2}"/>
              </a:ext>
            </a:extLst>
          </p:cNvPr>
          <p:cNvSpPr txBox="1"/>
          <p:nvPr/>
        </p:nvSpPr>
        <p:spPr>
          <a:xfrm>
            <a:off x="7726279" y="421177"/>
            <a:ext cx="253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line_follower.py(LIDAR)</a:t>
            </a:r>
            <a:endParaRPr lang="ko-KR" altLang="en-US" dirty="0"/>
          </a:p>
        </p:txBody>
      </p:sp>
      <p:pic>
        <p:nvPicPr>
          <p:cNvPr id="7" name="_x284555488">
            <a:extLst>
              <a:ext uri="{FF2B5EF4-FFF2-40B4-BE49-F238E27FC236}">
                <a16:creationId xmlns:a16="http://schemas.microsoft.com/office/drawing/2014/main" id="{F67C6216-8713-EA48-1531-CEA65C41B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750" y="4854515"/>
            <a:ext cx="5961045" cy="179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F6EC42E-26AD-A288-0954-F1F2FA65038A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984171" y="1355943"/>
            <a:ext cx="1574569" cy="9086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691894C-195A-7E63-749F-D3A344FF53E9}"/>
              </a:ext>
            </a:extLst>
          </p:cNvPr>
          <p:cNvSpPr txBox="1"/>
          <p:nvPr/>
        </p:nvSpPr>
        <p:spPr>
          <a:xfrm>
            <a:off x="5558740" y="1119371"/>
            <a:ext cx="3783416" cy="47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800" b="1" kern="0" spc="0" dirty="0">
                <a:effectLst/>
                <a:latin typeface="맑은 고딕" panose="020B0503020000020004" pitchFamily="50" charset="-127"/>
                <a:ea typeface="나눔바른고딕" panose="020B0603020101020101"/>
              </a:rPr>
              <a:t>장애물까지 가장 가까운 거리</a:t>
            </a:r>
            <a:endParaRPr lang="en-US" altLang="ko-KR" sz="1800" b="1" kern="0" spc="0" dirty="0">
              <a:effectLst/>
              <a:latin typeface="바탕" panose="02030600000101010101" pitchFamily="18" charset="-127"/>
              <a:ea typeface="나눔바른고딕" panose="020B0603020101020101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6A71B0B-4786-8DEC-1129-B8B8278EA715}"/>
              </a:ext>
            </a:extLst>
          </p:cNvPr>
          <p:cNvCxnSpPr>
            <a:cxnSpLocks/>
          </p:cNvCxnSpPr>
          <p:nvPr/>
        </p:nvCxnSpPr>
        <p:spPr>
          <a:xfrm flipV="1">
            <a:off x="5984421" y="2843659"/>
            <a:ext cx="2130879" cy="138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CF8491-6658-6FB1-01A4-2DAC729D33C8}"/>
              </a:ext>
            </a:extLst>
          </p:cNvPr>
          <p:cNvSpPr txBox="1"/>
          <p:nvPr/>
        </p:nvSpPr>
        <p:spPr>
          <a:xfrm>
            <a:off x="8219239" y="2581032"/>
            <a:ext cx="3651485" cy="47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800" b="1" kern="0" spc="0" dirty="0">
                <a:effectLst/>
                <a:latin typeface="바탕" panose="02030600000101010101" pitchFamily="18" charset="-127"/>
                <a:ea typeface="나눔바른고딕" panose="020B0603020101020101"/>
              </a:rPr>
              <a:t>장애물이 </a:t>
            </a:r>
            <a:r>
              <a:rPr lang="en-US" altLang="ko-KR" b="1" dirty="0">
                <a:ea typeface="나눔바른고딕" panose="020B0603020101020101"/>
              </a:rPr>
              <a:t>7</a:t>
            </a:r>
            <a:r>
              <a:rPr lang="ko-KR" altLang="en-US" b="1" kern="0" dirty="0">
                <a:latin typeface="바탕" panose="02030600000101010101" pitchFamily="18" charset="-127"/>
                <a:ea typeface="나눔바른고딕" panose="020B0603020101020101"/>
              </a:rPr>
              <a:t>미터 이내로 인식될 시</a:t>
            </a:r>
            <a:endParaRPr lang="en-US" altLang="ko-KR" sz="1800" b="1" kern="0" spc="0" dirty="0">
              <a:effectLst/>
              <a:latin typeface="바탕" panose="02030600000101010101" pitchFamily="18" charset="-127"/>
              <a:ea typeface="나눔바른고딕" panose="020B0603020101020101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9B2CC58-1A51-6731-560F-22722AA13C7D}"/>
              </a:ext>
            </a:extLst>
          </p:cNvPr>
          <p:cNvCxnSpPr>
            <a:cxnSpLocks/>
          </p:cNvCxnSpPr>
          <p:nvPr/>
        </p:nvCxnSpPr>
        <p:spPr>
          <a:xfrm flipV="1">
            <a:off x="7943318" y="5776713"/>
            <a:ext cx="953138" cy="3926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9E5A806-BD54-96DA-B38C-33CA4FA59377}"/>
              </a:ext>
            </a:extLst>
          </p:cNvPr>
          <p:cNvSpPr txBox="1"/>
          <p:nvPr/>
        </p:nvSpPr>
        <p:spPr>
          <a:xfrm>
            <a:off x="8980689" y="5483301"/>
            <a:ext cx="3177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a typeface="나눔바른고딕" panose="020B0603020101020101"/>
              </a:rPr>
              <a:t>장애물이 </a:t>
            </a:r>
            <a:r>
              <a:rPr lang="en-US" altLang="ko-KR" b="1" dirty="0">
                <a:ea typeface="나눔바른고딕" panose="020B0603020101020101"/>
              </a:rPr>
              <a:t>7</a:t>
            </a:r>
            <a:r>
              <a:rPr lang="ko-KR" altLang="en-US" b="1" dirty="0">
                <a:ea typeface="나눔바른고딕" panose="020B0603020101020101"/>
              </a:rPr>
              <a:t>미터를 벗어날 시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4A33FA5-0D08-47A2-9F47-1D5511C25F82}"/>
              </a:ext>
            </a:extLst>
          </p:cNvPr>
          <p:cNvCxnSpPr>
            <a:cxnSpLocks/>
          </p:cNvCxnSpPr>
          <p:nvPr/>
        </p:nvCxnSpPr>
        <p:spPr>
          <a:xfrm flipV="1">
            <a:off x="7862368" y="4317978"/>
            <a:ext cx="936297" cy="958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1D179E-C9F6-A53D-9EBA-95EAE36A99B3}"/>
              </a:ext>
            </a:extLst>
          </p:cNvPr>
          <p:cNvSpPr txBox="1"/>
          <p:nvPr/>
        </p:nvSpPr>
        <p:spPr>
          <a:xfrm>
            <a:off x="8980689" y="4001281"/>
            <a:ext cx="3177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a typeface="나눔바른고딕" panose="020B0603020101020101"/>
              </a:rPr>
              <a:t>카메라에서 탐지 불가능일 시</a:t>
            </a:r>
          </a:p>
        </p:txBody>
      </p:sp>
    </p:spTree>
    <p:extLst>
      <p:ext uri="{BB962C8B-B14F-4D97-AF65-F5344CB8AC3E}">
        <p14:creationId xmlns:p14="http://schemas.microsoft.com/office/powerpoint/2010/main" val="186735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8927"/>
          <a:stretch/>
        </p:blipFill>
        <p:spPr>
          <a:xfrm>
            <a:off x="-4764" y="148324"/>
            <a:ext cx="2090739" cy="298730"/>
          </a:xfrm>
          <a:prstGeom prst="rect">
            <a:avLst/>
          </a:prstGeom>
        </p:spPr>
      </p:pic>
      <p:cxnSp>
        <p:nvCxnSpPr>
          <p:cNvPr id="29" name="직선 연결선 28"/>
          <p:cNvCxnSpPr>
            <a:cxnSpLocks/>
            <a:stCxn id="2" idx="3"/>
          </p:cNvCxnSpPr>
          <p:nvPr/>
        </p:nvCxnSpPr>
        <p:spPr>
          <a:xfrm flipV="1">
            <a:off x="3484179" y="895351"/>
            <a:ext cx="6777421" cy="2880"/>
          </a:xfrm>
          <a:prstGeom prst="line">
            <a:avLst/>
          </a:prstGeom>
          <a:ln w="12700">
            <a:solidFill>
              <a:srgbClr val="DB91A6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86883" y="605843"/>
            <a:ext cx="30972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2 . </a:t>
            </a:r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장애물 인식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756" y="136557"/>
            <a:ext cx="1368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Ⅱ  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</a:t>
            </a:r>
            <a:r>
              <a:rPr lang="en-US" altLang="ko-KR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ko-KR" altLang="en-US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386883" y="1258286"/>
            <a:ext cx="1332416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설명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-13148" y="1473752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차량, 육상 차량, 바퀴, 교통이(가) 표시된 사진&#10;&#10;자동 생성된 설명">
            <a:extLst>
              <a:ext uri="{FF2B5EF4-FFF2-40B4-BE49-F238E27FC236}">
                <a16:creationId xmlns:a16="http://schemas.microsoft.com/office/drawing/2014/main" id="{6AB51EB1-85CE-5BB9-CA5D-671700A4FE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048" r="90000">
                        <a14:foregroundMark x1="30286" y1="40286" x2="30286" y2="40286"/>
                        <a14:foregroundMark x1="35143" y1="40286" x2="35143" y2="40286"/>
                        <a14:foregroundMark x1="37238" y1="41048" x2="37238" y2="41048"/>
                        <a14:foregroundMark x1="39048" y1="42381" x2="39048" y2="42381"/>
                        <a14:foregroundMark x1="46381" y1="38667" x2="46381" y2="38667"/>
                        <a14:foregroundMark x1="45524" y1="37048" x2="45524" y2="37048"/>
                        <a14:foregroundMark x1="54952" y1="43810" x2="54952" y2="43810"/>
                        <a14:foregroundMark x1="7048" y1="39810" x2="7048" y2="39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99" r="39837" b="49751"/>
          <a:stretch/>
        </p:blipFill>
        <p:spPr>
          <a:xfrm flipH="1">
            <a:off x="9708832" y="148324"/>
            <a:ext cx="2623247" cy="11794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83A4E2-B1C2-FB90-DEFC-0A7C1B396AC4}"/>
              </a:ext>
            </a:extLst>
          </p:cNvPr>
          <p:cNvSpPr txBox="1"/>
          <p:nvPr/>
        </p:nvSpPr>
        <p:spPr>
          <a:xfrm>
            <a:off x="7408344" y="418298"/>
            <a:ext cx="285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나눔바른고딕" panose="020B0603020101020101"/>
              </a:rPr>
              <a:t>object_checker.py(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나눔바른고딕" panose="020B0603020101020101"/>
              </a:rPr>
              <a:t>카메라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나눔바른고딕" panose="020B0603020101020101"/>
              </a:rPr>
              <a:t>)</a:t>
            </a:r>
            <a:endParaRPr lang="ko-KR" altLang="en-US" dirty="0">
              <a:ea typeface="나눔바른고딕" panose="020B0603020101020101"/>
            </a:endParaRPr>
          </a:p>
        </p:txBody>
      </p:sp>
      <p:pic>
        <p:nvPicPr>
          <p:cNvPr id="17" name="_x284557000">
            <a:extLst>
              <a:ext uri="{FF2B5EF4-FFF2-40B4-BE49-F238E27FC236}">
                <a16:creationId xmlns:a16="http://schemas.microsoft.com/office/drawing/2014/main" id="{6F565335-D232-51A3-C6B7-EDA295B81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99" y="1767223"/>
            <a:ext cx="6013320" cy="481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49B7D96-6341-3C94-EFAB-762C33F364ED}"/>
              </a:ext>
            </a:extLst>
          </p:cNvPr>
          <p:cNvCxnSpPr>
            <a:cxnSpLocks/>
          </p:cNvCxnSpPr>
          <p:nvPr/>
        </p:nvCxnSpPr>
        <p:spPr>
          <a:xfrm flipV="1">
            <a:off x="6225279" y="1509643"/>
            <a:ext cx="929792" cy="9284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7FB64F-ACE8-6EF6-C807-4CCBCA4F262F}"/>
              </a:ext>
            </a:extLst>
          </p:cNvPr>
          <p:cNvCxnSpPr>
            <a:cxnSpLocks/>
          </p:cNvCxnSpPr>
          <p:nvPr/>
        </p:nvCxnSpPr>
        <p:spPr>
          <a:xfrm>
            <a:off x="7025417" y="3326567"/>
            <a:ext cx="158996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9783FBB-D2AD-7E53-A2A2-0E5F6A68B4A0}"/>
              </a:ext>
            </a:extLst>
          </p:cNvPr>
          <p:cNvCxnSpPr>
            <a:cxnSpLocks/>
          </p:cNvCxnSpPr>
          <p:nvPr/>
        </p:nvCxnSpPr>
        <p:spPr>
          <a:xfrm>
            <a:off x="7025417" y="4770126"/>
            <a:ext cx="156808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622B8C3-1671-0B10-043B-DE5212B3DA97}"/>
              </a:ext>
            </a:extLst>
          </p:cNvPr>
          <p:cNvSpPr txBox="1"/>
          <p:nvPr/>
        </p:nvSpPr>
        <p:spPr>
          <a:xfrm>
            <a:off x="7305730" y="1187739"/>
            <a:ext cx="250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바른고딕" panose="020B0603020101020101"/>
              </a:rPr>
              <a:t>색 공간을 </a:t>
            </a:r>
            <a:r>
              <a:rPr lang="en-US" altLang="ko-KR" b="1" dirty="0">
                <a:ea typeface="나눔바른고딕" panose="020B0603020101020101"/>
              </a:rPr>
              <a:t>HSV</a:t>
            </a:r>
            <a:r>
              <a:rPr lang="ko-KR" altLang="en-US" b="1" dirty="0">
                <a:ea typeface="나눔바른고딕" panose="020B0603020101020101"/>
              </a:rPr>
              <a:t>로 변경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B117C4-3C76-2F59-B6B3-39FCB0EE8146}"/>
              </a:ext>
            </a:extLst>
          </p:cNvPr>
          <p:cNvSpPr txBox="1"/>
          <p:nvPr/>
        </p:nvSpPr>
        <p:spPr>
          <a:xfrm>
            <a:off x="8796745" y="3141901"/>
            <a:ext cx="262324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바른고딕" panose="020B0603020101020101"/>
              </a:rPr>
              <a:t>흰색의 </a:t>
            </a:r>
            <a:r>
              <a:rPr lang="en-US" altLang="ko-KR" b="1" dirty="0">
                <a:ea typeface="나눔바른고딕" panose="020B0603020101020101"/>
              </a:rPr>
              <a:t>HSV </a:t>
            </a:r>
            <a:r>
              <a:rPr lang="ko-KR" altLang="en-US" b="1" dirty="0">
                <a:ea typeface="나눔바른고딕" panose="020B0603020101020101"/>
              </a:rPr>
              <a:t>범위 설정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CFCBA7-A7FF-AF80-934D-2CDE16D94477}"/>
              </a:ext>
            </a:extLst>
          </p:cNvPr>
          <p:cNvSpPr txBox="1"/>
          <p:nvPr/>
        </p:nvSpPr>
        <p:spPr>
          <a:xfrm>
            <a:off x="8796745" y="4585460"/>
            <a:ext cx="2750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바른고딕" panose="020B0603020101020101"/>
              </a:rPr>
              <a:t>노란색의 </a:t>
            </a:r>
            <a:r>
              <a:rPr lang="en-US" altLang="ko-KR" b="1" dirty="0">
                <a:ea typeface="나눔바른고딕" panose="020B0603020101020101"/>
              </a:rPr>
              <a:t>HSV </a:t>
            </a:r>
            <a:r>
              <a:rPr lang="ko-KR" altLang="en-US" b="1" dirty="0">
                <a:ea typeface="나눔바른고딕" panose="020B0603020101020101"/>
              </a:rPr>
              <a:t>범위 설정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21BD7E-485C-CE61-3070-D44905849FEE}"/>
              </a:ext>
            </a:extLst>
          </p:cNvPr>
          <p:cNvSpPr txBox="1"/>
          <p:nvPr/>
        </p:nvSpPr>
        <p:spPr>
          <a:xfrm>
            <a:off x="8796745" y="5843640"/>
            <a:ext cx="250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바른고딕" panose="020B0603020101020101"/>
              </a:rPr>
              <a:t>회색의 </a:t>
            </a:r>
            <a:r>
              <a:rPr lang="en-US" altLang="ko-KR" b="1" dirty="0">
                <a:ea typeface="나눔바른고딕" panose="020B0603020101020101"/>
              </a:rPr>
              <a:t>HSV </a:t>
            </a:r>
            <a:r>
              <a:rPr lang="ko-KR" altLang="en-US" b="1" dirty="0">
                <a:ea typeface="나눔바른고딕" panose="020B0603020101020101"/>
              </a:rPr>
              <a:t>범위 설정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CB4D39B-96D8-BF39-C4A2-F6265561B12A}"/>
              </a:ext>
            </a:extLst>
          </p:cNvPr>
          <p:cNvCxnSpPr>
            <a:cxnSpLocks/>
          </p:cNvCxnSpPr>
          <p:nvPr/>
        </p:nvCxnSpPr>
        <p:spPr>
          <a:xfrm>
            <a:off x="7028958" y="6028306"/>
            <a:ext cx="156808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122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17586</TotalTime>
  <Words>879</Words>
  <Application>Microsoft Office PowerPoint</Application>
  <PresentationFormat>와이드스크린</PresentationFormat>
  <Paragraphs>212</Paragraphs>
  <Slides>29</Slides>
  <Notes>5</Notes>
  <HiddenSlides>0</HiddenSlides>
  <MMClips>3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나눔고딕</vt:lpstr>
      <vt:lpstr>나눔바른고딕</vt:lpstr>
      <vt:lpstr>맑은 고딕</vt:lpstr>
      <vt:lpstr>바탕</vt:lpstr>
      <vt:lpstr>한컴바탕</vt:lpstr>
      <vt:lpstr>함초롬바탕</vt:lpstr>
      <vt:lpstr>Arial</vt:lpstr>
      <vt:lpstr>Calibri</vt:lpstr>
      <vt:lpstr>Utsaah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국민안전을 위한 포장파손 교통사고 제로화</dc:title>
  <dc:creator>user</dc:creator>
  <cp:lastModifiedBy>이준영</cp:lastModifiedBy>
  <cp:revision>565</cp:revision>
  <cp:lastPrinted>2017-10-17T09:01:27Z</cp:lastPrinted>
  <dcterms:created xsi:type="dcterms:W3CDTF">2017-09-13T01:48:25Z</dcterms:created>
  <dcterms:modified xsi:type="dcterms:W3CDTF">2023-11-24T14:59:42Z</dcterms:modified>
</cp:coreProperties>
</file>